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8" r:id="rId3"/>
    <p:sldId id="277" r:id="rId4"/>
    <p:sldId id="260" r:id="rId5"/>
    <p:sldId id="281" r:id="rId6"/>
    <p:sldId id="282" r:id="rId7"/>
    <p:sldId id="279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6" r:id="rId21"/>
    <p:sldId id="298" r:id="rId22"/>
    <p:sldId id="297" r:id="rId23"/>
    <p:sldId id="295" r:id="rId24"/>
    <p:sldId id="280" r:id="rId25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3FCCA5CC-F365-4341-BFB8-B60DA5A3B15D}">
          <p14:sldIdLst>
            <p14:sldId id="256"/>
          </p14:sldIdLst>
        </p14:section>
        <p14:section name="目录" id="{017F0D12-27D2-490C-910C-815125398AC8}">
          <p14:sldIdLst>
            <p14:sldId id="258"/>
          </p14:sldIdLst>
        </p14:section>
        <p14:section name="过渡页" id="{255FA83B-1C12-40C6-B414-038CF2130AE8}">
          <p14:sldIdLst>
            <p14:sldId id="277"/>
          </p14:sldIdLst>
        </p14:section>
        <p14:section name="内页" id="{C6D91BFE-80F2-473C-AE71-1EA12DA3CD92}">
          <p14:sldIdLst>
            <p14:sldId id="260"/>
            <p14:sldId id="281"/>
            <p14:sldId id="282"/>
            <p14:sldId id="279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6"/>
            <p14:sldId id="298"/>
            <p14:sldId id="297"/>
            <p14:sldId id="295"/>
          </p14:sldIdLst>
        </p14:section>
        <p14:section name="封底" id="{2E025735-C41C-4ED5-94AB-BFCE16B95C49}">
          <p14:sldIdLst>
            <p14:sldId id="280"/>
          </p14:sldIdLst>
        </p14:section>
        <p14:section name="设计规范" id="{D649FF30-C064-4F5D-86A8-654B6F88799F}">
          <p14:sldIdLst/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2434" userDrawn="1">
          <p15:clr>
            <a:srgbClr val="A4A3A4"/>
          </p15:clr>
        </p15:guide>
        <p15:guide id="4" orient="horz" pos="211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1EB"/>
    <a:srgbClr val="EDEDED"/>
    <a:srgbClr val="AA1219"/>
    <a:srgbClr val="CC0000"/>
    <a:srgbClr val="FF0000"/>
    <a:srgbClr val="F8EC00"/>
    <a:srgbClr val="FAEDDE"/>
    <a:srgbClr val="FEC776"/>
    <a:srgbClr val="EDF0F0"/>
    <a:srgbClr val="A9D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3" autoAdjust="0"/>
    <p:restoredTop sz="94643" autoAdjust="0"/>
  </p:normalViewPr>
  <p:slideViewPr>
    <p:cSldViewPr snapToGrid="0">
      <p:cViewPr varScale="1">
        <p:scale>
          <a:sx n="88" d="100"/>
          <a:sy n="88" d="100"/>
        </p:scale>
        <p:origin x="462" y="78"/>
      </p:cViewPr>
      <p:guideLst>
        <p:guide pos="3840"/>
        <p:guide pos="2434"/>
        <p:guide orient="horz" pos="21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536"/>
    </p:cViewPr>
  </p:sorterViewPr>
  <p:notesViewPr>
    <p:cSldViewPr snapToGrid="0" showGuides="1">
      <p:cViewPr varScale="1">
        <p:scale>
          <a:sx n="83" d="100"/>
          <a:sy n="83" d="100"/>
        </p:scale>
        <p:origin x="29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D9358BC-04DF-4455-B949-70BC917541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9F56B79-1091-400F-A2A9-6227671170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FD112-0CED-45F9-83CF-E12CD0876C93}" type="datetimeFigureOut">
              <a:rPr lang="zh-CN" altLang="en-US" smtClean="0"/>
              <a:t>2024-10-08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7FF21A8-AF92-4370-9E6D-DA18C0EF5FD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E5F13FF-4C82-4209-AB1F-7FD604644BF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AFF9C-CAE3-49DD-A734-0E2812077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0247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7F1DD2-9A69-4A30-A20B-8ED9F9F614F2}" type="datetimeFigureOut">
              <a:rPr lang="zh-CN" altLang="en-US" smtClean="0"/>
              <a:t>2024-10-08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2EF1F-5AB9-4920-AF5B-E1DBE17087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09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E2EF1F-5AB9-4920-AF5B-E1DBE170874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27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建筑物&#10;&#10;自动生成的说明">
            <a:extLst>
              <a:ext uri="{FF2B5EF4-FFF2-40B4-BE49-F238E27FC236}">
                <a16:creationId xmlns:a16="http://schemas.microsoft.com/office/drawing/2014/main" id="{133A512F-7935-4AA0-B8EE-327DA99E14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99AEC58-8F05-45A3-900B-EBD7DE4066A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8F4F430E-61A6-4C9B-AB28-E09461FCB9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7" name="内容占位符 25">
            <a:extLst>
              <a:ext uri="{FF2B5EF4-FFF2-40B4-BE49-F238E27FC236}">
                <a16:creationId xmlns:a16="http://schemas.microsoft.com/office/drawing/2014/main" id="{17E19222-08F1-4F61-ACC2-6E16BB74363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5B70BAF5-028D-41B3-B9C1-DA2C824DFA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5630356-568D-4951-BB6A-685960A62A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356842"/>
            <a:ext cx="3002280" cy="411617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59C00A82-D333-4159-817E-9C7380D16DA1}"/>
              </a:ext>
            </a:extLst>
          </p:cNvPr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32F7CF06-2AC1-461F-B3BC-23393E41E73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50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7D624B0D-C38A-4A21-9289-4625DBDC6329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B71D46B1-BB63-4C6F-B0CE-67B40AD7F8B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31B8C26D-FDFA-4BF4-A7CF-B529B7E2DB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D98E603D-9283-4A63-8228-31FC2A45BE6E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E1622BD5-1061-4C09-9A14-FD1D2E6AED4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64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28ACCEA9-8D4D-47C1-AFB3-3E215258EFDB}"/>
              </a:ext>
            </a:extLst>
          </p:cNvPr>
          <p:cNvSpPr/>
          <p:nvPr userDrawn="1"/>
        </p:nvSpPr>
        <p:spPr>
          <a:xfrm>
            <a:off x="0" y="0"/>
            <a:ext cx="12191483" cy="685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7468" y="85609"/>
            <a:ext cx="6895732" cy="538838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381368" y="1034104"/>
            <a:ext cx="11429264" cy="47618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7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10" name="图片 9" descr="图片包含 户外, 标牌, 黑色&#10;&#10;自动生成的说明">
            <a:extLst>
              <a:ext uri="{FF2B5EF4-FFF2-40B4-BE49-F238E27FC236}">
                <a16:creationId xmlns:a16="http://schemas.microsoft.com/office/drawing/2014/main" id="{62155B61-5059-48B5-87FF-DD4186D229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D934C7A-D80F-46AF-9EA9-3274A652C8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3973" r="3197"/>
          <a:stretch/>
        </p:blipFill>
        <p:spPr>
          <a:xfrm>
            <a:off x="9046840" y="274621"/>
            <a:ext cx="2821309" cy="411617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2A61551-45B8-4979-813A-58420CD05B43}"/>
              </a:ext>
            </a:extLst>
          </p:cNvPr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B5C5EC2-BF47-4B56-8C74-5186E7035801}"/>
              </a:ext>
            </a:extLst>
          </p:cNvPr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F2E2F86-D946-488E-851C-D8455FD8E6B7}"/>
              </a:ext>
            </a:extLst>
          </p:cNvPr>
          <p:cNvCxnSpPr>
            <a:cxnSpLocks/>
          </p:cNvCxnSpPr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185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7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5F2A3FF-349C-4A77-B4E4-30B91612AF58}"/>
              </a:ext>
            </a:extLst>
          </p:cNvPr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4D43C20-4F27-4C91-AEAA-CF5C31A807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/>
        </p:blipFill>
        <p:spPr>
          <a:xfrm>
            <a:off x="8870172" y="360363"/>
            <a:ext cx="3002280" cy="41161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6616902-5391-4A6F-829E-AD2830E6904C}"/>
              </a:ext>
            </a:extLst>
          </p:cNvPr>
          <p:cNvSpPr/>
          <p:nvPr userDrawn="1"/>
        </p:nvSpPr>
        <p:spPr>
          <a:xfrm>
            <a:off x="360362" y="6446383"/>
            <a:ext cx="11460164" cy="411617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DC35A62-787F-4D0F-902F-C6A602FEBB80}"/>
              </a:ext>
            </a:extLst>
          </p:cNvPr>
          <p:cNvSpPr txBox="1"/>
          <p:nvPr userDrawn="1"/>
        </p:nvSpPr>
        <p:spPr>
          <a:xfrm>
            <a:off x="10118489" y="6484482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600" i="1" dirty="0">
                <a:solidFill>
                  <a:schemeClr val="bg1"/>
                </a:solidFill>
              </a:rPr>
              <a:t>www.sjtu.edu.cn </a:t>
            </a:r>
            <a:endParaRPr lang="zh-CN" altLang="en-US" sz="1400" i="1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530E292-1289-47A7-B19B-DBEC054F4388}"/>
              </a:ext>
            </a:extLst>
          </p:cNvPr>
          <p:cNvSpPr txBox="1"/>
          <p:nvPr userDrawn="1"/>
        </p:nvSpPr>
        <p:spPr>
          <a:xfrm>
            <a:off x="360364" y="6497182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</a:rPr>
              <a:t>饮水思源   爱国荣校</a:t>
            </a:r>
          </a:p>
        </p:txBody>
      </p:sp>
    </p:spTree>
    <p:extLst>
      <p:ext uri="{BB962C8B-B14F-4D97-AF65-F5344CB8AC3E}">
        <p14:creationId xmlns:p14="http://schemas.microsoft.com/office/powerpoint/2010/main" val="284729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>
            <a:extLst>
              <a:ext uri="{FF2B5EF4-FFF2-40B4-BE49-F238E27FC236}">
                <a16:creationId xmlns:a16="http://schemas.microsoft.com/office/drawing/2014/main" id="{2BE1FDF5-4923-43E1-8950-8527649FE6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39862" y="1355320"/>
            <a:ext cx="87963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6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FD0C4E5-D655-41D1-8AC5-975561F1C6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/>
        </p:blipFill>
        <p:spPr>
          <a:xfrm>
            <a:off x="516" y="5781221"/>
            <a:ext cx="12191484" cy="411617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EDD1933B-16C3-4999-98BD-F73EBEC916D2}"/>
              </a:ext>
            </a:extLst>
          </p:cNvPr>
          <p:cNvSpPr/>
          <p:nvPr userDrawn="1"/>
        </p:nvSpPr>
        <p:spPr>
          <a:xfrm>
            <a:off x="0" y="1523797"/>
            <a:ext cx="360363" cy="723900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933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建筑物, 圆屋顶, 地板&#10;&#10;描述已自动生成">
            <a:extLst>
              <a:ext uri="{FF2B5EF4-FFF2-40B4-BE49-F238E27FC236}">
                <a16:creationId xmlns:a16="http://schemas.microsoft.com/office/drawing/2014/main" id="{B94F3640-73A4-452A-B43A-9C6BC3DA01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E81BD90-8A64-4ED5-A552-F6BD597FB9AE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图片占位符 33">
            <a:extLst>
              <a:ext uri="{FF2B5EF4-FFF2-40B4-BE49-F238E27FC236}">
                <a16:creationId xmlns:a16="http://schemas.microsoft.com/office/drawing/2014/main" id="{6E06DE62-527A-47C4-87BF-FFC53A66E7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标题 13">
            <a:extLst>
              <a:ext uri="{FF2B5EF4-FFF2-40B4-BE49-F238E27FC236}">
                <a16:creationId xmlns:a16="http://schemas.microsoft.com/office/drawing/2014/main" id="{028BE167-9388-4F73-B56C-D2C5AA5DA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04C2BD-8375-4CA5-A006-B014FC0FB5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8" name="文本占位符 38">
            <a:extLst>
              <a:ext uri="{FF2B5EF4-FFF2-40B4-BE49-F238E27FC236}">
                <a16:creationId xmlns:a16="http://schemas.microsoft.com/office/drawing/2014/main" id="{E32F64F0-3B16-41D3-A21E-C57551DE70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079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FAE37BE-F1B1-4D9C-A3B6-56648BA1CF1D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501B036-7786-46C7-98A8-6857014E016B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>
            <a:extLst>
              <a:ext uri="{FF2B5EF4-FFF2-40B4-BE49-F238E27FC236}">
                <a16:creationId xmlns:a16="http://schemas.microsoft.com/office/drawing/2014/main" id="{947A5DF3-60A2-4866-9A4F-599F80ED898E}"/>
              </a:ext>
            </a:extLst>
          </p:cNvPr>
          <p:cNvSpPr txBox="1">
            <a:spLocks/>
          </p:cNvSpPr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10" rtl="0" eaLnBrk="1" latinLnBrk="0" hangingPunct="1">
              <a:lnSpc>
                <a:spcPct val="100000"/>
              </a:lnSpc>
              <a:spcBef>
                <a:spcPts val="1058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78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37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117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49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34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0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05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891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765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10" rtl="0" eaLnBrk="1" fontAlgn="auto" latinLnBrk="0" hangingPunct="1">
              <a:lnSpc>
                <a:spcPct val="10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6" name="图片 15" descr="文本&#10;&#10;描述已自动生成">
            <a:extLst>
              <a:ext uri="{FF2B5EF4-FFF2-40B4-BE49-F238E27FC236}">
                <a16:creationId xmlns:a16="http://schemas.microsoft.com/office/drawing/2014/main" id="{F48AE7D4-DFEE-4825-B27E-30333F4A9B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242" y="806450"/>
            <a:ext cx="3841516" cy="2692400"/>
          </a:xfrm>
          <a:prstGeom prst="rect">
            <a:avLst/>
          </a:prstGeom>
        </p:spPr>
      </p:pic>
      <p:sp>
        <p:nvSpPr>
          <p:cNvPr id="17" name="标题 1">
            <a:extLst>
              <a:ext uri="{FF2B5EF4-FFF2-40B4-BE49-F238E27FC236}">
                <a16:creationId xmlns:a16="http://schemas.microsoft.com/office/drawing/2014/main" id="{04CF1101-69DB-4A33-A9E2-33249567E3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1313" y="3700057"/>
            <a:ext cx="7561943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CE687FC-3BE9-4FBA-A63F-1E81331F6D34}"/>
              </a:ext>
            </a:extLst>
          </p:cNvPr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5A3466E-5ED7-4191-A258-206517395BA4}"/>
              </a:ext>
            </a:extLst>
          </p:cNvPr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1DA9E16-0FEA-4E2C-8CE1-B167730F1777}"/>
              </a:ext>
            </a:extLst>
          </p:cNvPr>
          <p:cNvCxnSpPr>
            <a:cxnSpLocks/>
          </p:cNvCxnSpPr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464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FAE37BE-F1B1-4D9C-A3B6-56648BA1CF1D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501B036-7786-46C7-98A8-6857014E016B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noFill/>
          <a:ln w="63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13" name="文本占位符 31">
            <a:extLst>
              <a:ext uri="{FF2B5EF4-FFF2-40B4-BE49-F238E27FC236}">
                <a16:creationId xmlns:a16="http://schemas.microsoft.com/office/drawing/2014/main" id="{947A5DF3-60A2-4866-9A4F-599F80ED898E}"/>
              </a:ext>
            </a:extLst>
          </p:cNvPr>
          <p:cNvSpPr txBox="1">
            <a:spLocks/>
          </p:cNvSpPr>
          <p:nvPr userDrawn="1"/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10" rtl="0" eaLnBrk="1" latinLnBrk="0" hangingPunct="1">
              <a:lnSpc>
                <a:spcPct val="100000"/>
              </a:lnSpc>
              <a:spcBef>
                <a:spcPts val="1058"/>
              </a:spcBef>
              <a:buFontTx/>
              <a:buNone/>
              <a:defRPr sz="6000" b="1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2578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37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117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49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34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0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05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891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765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10" rtl="0" eaLnBrk="1" fontAlgn="auto" latinLnBrk="0" hangingPunct="1">
              <a:lnSpc>
                <a:spcPct val="10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CE687FC-3BE9-4FBA-A63F-1E81331F6D34}"/>
              </a:ext>
            </a:extLst>
          </p:cNvPr>
          <p:cNvSpPr txBox="1"/>
          <p:nvPr userDrawn="1"/>
        </p:nvSpPr>
        <p:spPr>
          <a:xfrm>
            <a:off x="10118489" y="6338955"/>
            <a:ext cx="16921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600" i="1" dirty="0">
                <a:solidFill>
                  <a:schemeClr val="bg1">
                    <a:lumMod val="65000"/>
                  </a:schemeClr>
                </a:solidFill>
              </a:rPr>
              <a:t>www.sjtu.edu.cn </a:t>
            </a:r>
            <a:endParaRPr lang="zh-CN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5A3466E-5ED7-4191-A258-206517395BA4}"/>
              </a:ext>
            </a:extLst>
          </p:cNvPr>
          <p:cNvSpPr txBox="1"/>
          <p:nvPr userDrawn="1"/>
        </p:nvSpPr>
        <p:spPr>
          <a:xfrm>
            <a:off x="360364" y="6338955"/>
            <a:ext cx="222318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</a:rPr>
              <a:t>饮水思源   爱国荣校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1DA9E16-0FEA-4E2C-8CE1-B167730F1777}"/>
              </a:ext>
            </a:extLst>
          </p:cNvPr>
          <p:cNvCxnSpPr>
            <a:cxnSpLocks/>
          </p:cNvCxnSpPr>
          <p:nvPr userDrawn="1"/>
        </p:nvCxnSpPr>
        <p:spPr>
          <a:xfrm>
            <a:off x="350837" y="6297613"/>
            <a:ext cx="11460162" cy="0"/>
          </a:xfrm>
          <a:prstGeom prst="line">
            <a:avLst/>
          </a:prstGeom>
          <a:ln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文本&#10;&#10;中度可信度描述已自动生成">
            <a:extLst>
              <a:ext uri="{FF2B5EF4-FFF2-40B4-BE49-F238E27FC236}">
                <a16:creationId xmlns:a16="http://schemas.microsoft.com/office/drawing/2014/main" id="{5723A9D1-EED7-4450-8C0A-D4F40F2B09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15" y="1918497"/>
            <a:ext cx="4717143" cy="1550721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D828F617-93F6-4A6A-9A46-2F3977BC7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1" y="2179233"/>
            <a:ext cx="5613400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</p:spTree>
    <p:extLst>
      <p:ext uri="{BB962C8B-B14F-4D97-AF65-F5344CB8AC3E}">
        <p14:creationId xmlns:p14="http://schemas.microsoft.com/office/powerpoint/2010/main" val="263751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流程图: 离页连接符 8">
            <a:extLst>
              <a:ext uri="{FF2B5EF4-FFF2-40B4-BE49-F238E27FC236}">
                <a16:creationId xmlns:a16="http://schemas.microsoft.com/office/drawing/2014/main" id="{033EB741-EFF7-4BA9-9D9F-8D39CB76B557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340CE4CD-6751-47F9-A2C4-46D3B98564CC}"/>
              </a:ext>
            </a:extLst>
          </p:cNvPr>
          <p:cNvSpPr txBox="1">
            <a:spLocks/>
          </p:cNvSpPr>
          <p:nvPr userDrawn="1"/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 defTabSz="967710" rtl="0" eaLnBrk="1" latinLnBrk="0" hangingPunct="1">
              <a:lnSpc>
                <a:spcPct val="100000"/>
              </a:lnSpc>
              <a:spcBef>
                <a:spcPts val="1058"/>
              </a:spcBef>
              <a:buFontTx/>
              <a:buNone/>
              <a:defRPr sz="5400" b="1" kern="1200" spc="6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2578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540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09637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117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93492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7734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66120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05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891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765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67710" rtl="0" eaLnBrk="1" fontAlgn="auto" latinLnBrk="0" hangingPunct="1">
              <a:lnSpc>
                <a:spcPct val="10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5400" b="1" i="0" u="none" strike="noStrike" kern="1200" cap="none" spc="600" normalizeH="0" baseline="0" noProof="0" dirty="0">
              <a:ln>
                <a:noFill/>
              </a:ln>
              <a:solidFill>
                <a:srgbClr val="C8161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F900DEE-6164-48C3-8797-16E7213B07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rgbClr val="ED7D31">
                <a:shade val="45000"/>
                <a:satMod val="135000"/>
              </a:srgb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E9C0F90-B4B1-48B6-B1D3-91ACC9BAE7A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FB2C31BE-C0C5-4899-948E-BC783E5331C4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4" name="图片 13" descr="图片包含 建筑物&#10;&#10;自动生成的说明">
            <a:extLst>
              <a:ext uri="{FF2B5EF4-FFF2-40B4-BE49-F238E27FC236}">
                <a16:creationId xmlns:a16="http://schemas.microsoft.com/office/drawing/2014/main" id="{05619C6E-49A8-4320-BAA1-41C03E721E4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rgbClr val="C8161E">
                <a:tint val="45000"/>
                <a:satMod val="400000"/>
              </a:srgb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sp>
        <p:nvSpPr>
          <p:cNvPr id="15" name="文本占位符 31">
            <a:extLst>
              <a:ext uri="{FF2B5EF4-FFF2-40B4-BE49-F238E27FC236}">
                <a16:creationId xmlns:a16="http://schemas.microsoft.com/office/drawing/2014/main" id="{545C6A52-683F-4BB0-A406-3D050A96C0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04971" y="27622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spc="600">
                <a:solidFill>
                  <a:schemeClr val="tx2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0055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852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>
            <a:extLst>
              <a:ext uri="{FF2B5EF4-FFF2-40B4-BE49-F238E27FC236}">
                <a16:creationId xmlns:a16="http://schemas.microsoft.com/office/drawing/2014/main" id="{B2AC7F3C-7382-4A84-A86E-90EDDD72E8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99097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内容占位符 25">
            <a:extLst>
              <a:ext uri="{FF2B5EF4-FFF2-40B4-BE49-F238E27FC236}">
                <a16:creationId xmlns:a16="http://schemas.microsoft.com/office/drawing/2014/main" id="{3E65EB6F-1E6F-4BA7-9B1A-87394468F94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88484" y="6091547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C851C1A8-2647-4778-B954-91350A3936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88484" y="533759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A67E4451-E515-4CD6-9AC2-80FEED5A33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8484" y="4121272"/>
            <a:ext cx="77983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8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EB66B9-CD9A-4406-B82A-B301F0B2B0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l="74359" r="1346"/>
          <a:stretch/>
        </p:blipFill>
        <p:spPr>
          <a:xfrm>
            <a:off x="8870172" y="6192838"/>
            <a:ext cx="3002280" cy="411617"/>
          </a:xfrm>
          <a:prstGeom prst="rect">
            <a:avLst/>
          </a:prstGeom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AED13B5-679B-4E26-81FE-6C898B17DE9C}"/>
              </a:ext>
            </a:extLst>
          </p:cNvPr>
          <p:cNvCxnSpPr>
            <a:cxnSpLocks/>
          </p:cNvCxnSpPr>
          <p:nvPr userDrawn="1"/>
        </p:nvCxnSpPr>
        <p:spPr>
          <a:xfrm>
            <a:off x="-80735" y="4049349"/>
            <a:ext cx="12272735" cy="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52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6">
            <a:extLst>
              <a:ext uri="{FF2B5EF4-FFF2-40B4-BE49-F238E27FC236}">
                <a16:creationId xmlns:a16="http://schemas.microsoft.com/office/drawing/2014/main" id="{636D3F5B-DBA0-4275-91FF-D14D16748B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>
            <a:extLst>
              <a:ext uri="{FF2B5EF4-FFF2-40B4-BE49-F238E27FC236}">
                <a16:creationId xmlns:a16="http://schemas.microsoft.com/office/drawing/2014/main" id="{EAF966A0-3FED-4405-A46B-41C9C95D77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>
            <a:extLst>
              <a:ext uri="{FF2B5EF4-FFF2-40B4-BE49-F238E27FC236}">
                <a16:creationId xmlns:a16="http://schemas.microsoft.com/office/drawing/2014/main" id="{5CABA719-CA98-4DC1-BD84-0C9150108B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6A416B96-18E1-4343-823D-E9C854070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F3585C-5A73-4AF1-B357-3035864895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069D545-3D6A-42A2-B6DB-9D6B8FC38E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/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683CA0A-3CEC-4CF5-883E-6E1BED8E599C}"/>
              </a:ext>
            </a:extLst>
          </p:cNvPr>
          <p:cNvCxnSpPr>
            <a:cxnSpLocks/>
          </p:cNvCxnSpPr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66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-dark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D36BD71-E314-4A66-99B1-E39EA1F94132}"/>
              </a:ext>
            </a:extLst>
          </p:cNvPr>
          <p:cNvSpPr/>
          <p:nvPr userDrawn="1"/>
        </p:nvSpPr>
        <p:spPr>
          <a:xfrm>
            <a:off x="-19050" y="0"/>
            <a:ext cx="611505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" name="图片占位符 6">
            <a:extLst>
              <a:ext uri="{FF2B5EF4-FFF2-40B4-BE49-F238E27FC236}">
                <a16:creationId xmlns:a16="http://schemas.microsoft.com/office/drawing/2014/main" id="{636D3F5B-DBA0-4275-91FF-D14D16748B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0"/>
            <a:ext cx="58039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内容占位符 25">
            <a:extLst>
              <a:ext uri="{FF2B5EF4-FFF2-40B4-BE49-F238E27FC236}">
                <a16:creationId xmlns:a16="http://schemas.microsoft.com/office/drawing/2014/main" id="{EAF966A0-3FED-4405-A46B-41C9C95D779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占位符 31">
            <a:extLst>
              <a:ext uri="{FF2B5EF4-FFF2-40B4-BE49-F238E27FC236}">
                <a16:creationId xmlns:a16="http://schemas.microsoft.com/office/drawing/2014/main" id="{5CABA719-CA98-4DC1-BD84-0C9150108B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6A416B96-18E1-4343-823D-E9C854070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F3585C-5A73-4AF1-B357-3035864895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069D545-3D6A-42A2-B6DB-9D6B8FC38E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74359" r="1346"/>
          <a:stretch/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683CA0A-3CEC-4CF5-883E-6E1BED8E599C}"/>
              </a:ext>
            </a:extLst>
          </p:cNvPr>
          <p:cNvCxnSpPr>
            <a:cxnSpLocks/>
          </p:cNvCxnSpPr>
          <p:nvPr userDrawn="1"/>
        </p:nvCxnSpPr>
        <p:spPr>
          <a:xfrm>
            <a:off x="6261100" y="0"/>
            <a:ext cx="0" cy="68580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75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>
            <a:extLst>
              <a:ext uri="{FF2B5EF4-FFF2-40B4-BE49-F238E27FC236}">
                <a16:creationId xmlns:a16="http://schemas.microsoft.com/office/drawing/2014/main" id="{98E190D1-AFAC-4AD9-B92E-58B87CBA2BBB}"/>
              </a:ext>
            </a:extLst>
          </p:cNvPr>
          <p:cNvSpPr/>
          <p:nvPr userDrawn="1"/>
        </p:nvSpPr>
        <p:spPr>
          <a:xfrm>
            <a:off x="10515600" y="-25400"/>
            <a:ext cx="1676400" cy="6883400"/>
          </a:xfrm>
          <a:prstGeom prst="triangle">
            <a:avLst>
              <a:gd name="adj" fmla="val 99435"/>
            </a:avLst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lvl="0" algn="just"/>
            <a:endParaRPr lang="zh-CN" altLang="en-US" dirty="0"/>
          </a:p>
        </p:txBody>
      </p:sp>
      <p:sp>
        <p:nvSpPr>
          <p:cNvPr id="5" name="内容占位符 25">
            <a:extLst>
              <a:ext uri="{FF2B5EF4-FFF2-40B4-BE49-F238E27FC236}">
                <a16:creationId xmlns:a16="http://schemas.microsoft.com/office/drawing/2014/main" id="{96682C4B-F3CB-4913-99B2-00AFB7251FA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363" y="386715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31">
            <a:extLst>
              <a:ext uri="{FF2B5EF4-FFF2-40B4-BE49-F238E27FC236}">
                <a16:creationId xmlns:a16="http://schemas.microsoft.com/office/drawing/2014/main" id="{B5A17264-04D1-4C02-832A-A1DA9484B0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3113196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26FA3F28-F930-4C1E-80F2-90C73C8F30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363" y="1896875"/>
            <a:ext cx="5740916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286D724-0E80-4FBA-8317-A8CE5EF380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5589"/>
            <a:ext cx="2169174" cy="71309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53A0ABC-646A-4367-9E96-FFDDE79E6B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74359" r="1346"/>
          <a:stretch/>
        </p:blipFill>
        <p:spPr>
          <a:xfrm>
            <a:off x="310878" y="6192838"/>
            <a:ext cx="3002280" cy="411617"/>
          </a:xfrm>
          <a:prstGeom prst="rect">
            <a:avLst/>
          </a:prstGeom>
        </p:spPr>
      </p:pic>
      <p:sp>
        <p:nvSpPr>
          <p:cNvPr id="10" name="图片占位符 6">
            <a:extLst>
              <a:ext uri="{FF2B5EF4-FFF2-40B4-BE49-F238E27FC236}">
                <a16:creationId xmlns:a16="http://schemas.microsoft.com/office/drawing/2014/main" id="{1E4B9AD9-F42C-42B1-BF19-2BD63A06C27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59400" y="0"/>
            <a:ext cx="6146801" cy="6858000"/>
          </a:xfrm>
          <a:prstGeom prst="parallelogram">
            <a:avLst>
              <a:gd name="adj" fmla="val 281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763BFF2-1BD6-4E69-9E37-FE80DFEC27A8}"/>
              </a:ext>
            </a:extLst>
          </p:cNvPr>
          <p:cNvCxnSpPr>
            <a:cxnSpLocks/>
          </p:cNvCxnSpPr>
          <p:nvPr userDrawn="1"/>
        </p:nvCxnSpPr>
        <p:spPr>
          <a:xfrm flipH="1">
            <a:off x="5710548" y="-25400"/>
            <a:ext cx="1737055" cy="6883400"/>
          </a:xfrm>
          <a:prstGeom prst="line">
            <a:avLst/>
          </a:prstGeom>
          <a:ln w="31750">
            <a:gradFill>
              <a:gsLst>
                <a:gs pos="60000">
                  <a:schemeClr val="tx2"/>
                </a:gs>
                <a:gs pos="100000">
                  <a:schemeClr val="accent4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222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建筑物&#10;&#10;自动生成的说明">
            <a:extLst>
              <a:ext uri="{FF2B5EF4-FFF2-40B4-BE49-F238E27FC236}">
                <a16:creationId xmlns:a16="http://schemas.microsoft.com/office/drawing/2014/main" id="{CA3B2481-2E39-4F26-AD96-B5923670E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710" y="2394097"/>
            <a:ext cx="8047290" cy="2590938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C227DB4D-9A52-41BB-8743-E8038C4138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0763" y="2407580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7" name="内容占位符 25">
            <a:extLst>
              <a:ext uri="{FF2B5EF4-FFF2-40B4-BE49-F238E27FC236}">
                <a16:creationId xmlns:a16="http://schemas.microsoft.com/office/drawing/2014/main" id="{B2D05E36-F937-40FD-97BB-9372B5AC93D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946863" y="410720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5BC80367-1D9F-485B-B0F7-7C45899F90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60764" y="3997557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图片占位符 14">
            <a:extLst>
              <a:ext uri="{FF2B5EF4-FFF2-40B4-BE49-F238E27FC236}">
                <a16:creationId xmlns:a16="http://schemas.microsoft.com/office/drawing/2014/main" id="{61CC23B2-BE5F-4680-96CD-C33FF9374DF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15726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788FC1A-7F0D-4A9B-AA04-89AD4994A8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24558" y="4706725"/>
            <a:ext cx="3935296" cy="20929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00B84F0-53AC-421B-9FBC-62687BB5AA2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271357"/>
            <a:ext cx="2169174" cy="71309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9E27F61-80B1-40C1-B303-E54548F0A0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6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6DC54DA7-8689-4800-BC51-1B5E92F91EBD}"/>
              </a:ext>
            </a:extLst>
          </p:cNvPr>
          <p:cNvGrpSpPr/>
          <p:nvPr userDrawn="1"/>
        </p:nvGrpSpPr>
        <p:grpSpPr>
          <a:xfrm>
            <a:off x="391884" y="2278063"/>
            <a:ext cx="4122059" cy="1462680"/>
            <a:chOff x="304800" y="2709636"/>
            <a:chExt cx="4122059" cy="1462680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5E59BA01-ADDE-45EC-AD9A-30B45C126EF8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5C4775BF-17D8-45C0-9CB9-425332699B08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0D22151C-5CCD-4390-83DF-F41B623A3BBE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pic>
              <p:nvPicPr>
                <p:cNvPr id="18" name="图片 17" descr="图片包含 建筑物&#10;&#10;自动生成的说明">
                  <a:extLst>
                    <a:ext uri="{FF2B5EF4-FFF2-40B4-BE49-F238E27FC236}">
                      <a16:creationId xmlns:a16="http://schemas.microsoft.com/office/drawing/2014/main" id="{4FA339D9-8197-4F28-8D72-F96BF5158E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081911D-2E44-4FD6-A0AD-907AAE52FACB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A92C7D20-4DAB-48D5-B9FE-07311B97C222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722A3E5D-FF59-4C7C-A657-F2CE27FAB8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9" name="图片占位符 6">
            <a:extLst>
              <a:ext uri="{FF2B5EF4-FFF2-40B4-BE49-F238E27FC236}">
                <a16:creationId xmlns:a16="http://schemas.microsoft.com/office/drawing/2014/main" id="{AF8E3962-2329-4680-827B-C4237CDC52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436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B78DC3B0-6545-47FD-A372-07AD4DF09697}"/>
              </a:ext>
            </a:extLst>
          </p:cNvPr>
          <p:cNvGrpSpPr/>
          <p:nvPr userDrawn="1"/>
        </p:nvGrpSpPr>
        <p:grpSpPr>
          <a:xfrm>
            <a:off x="4034971" y="689970"/>
            <a:ext cx="4122059" cy="1462680"/>
            <a:chOff x="304800" y="2709636"/>
            <a:chExt cx="4122059" cy="146268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A499F2E8-30BC-413E-8034-6A7278D4979C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" name="组合 5">
                <a:extLst>
                  <a:ext uri="{FF2B5EF4-FFF2-40B4-BE49-F238E27FC236}">
                    <a16:creationId xmlns:a16="http://schemas.microsoft.com/office/drawing/2014/main" id="{BFD679A7-DAD2-4984-B6F0-7C9ABE4B8F0F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424CD77E-BBF9-4D46-B301-F75D3222F2E0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pic>
              <p:nvPicPr>
                <p:cNvPr id="10" name="图片 9" descr="图片包含 建筑物&#10;&#10;自动生成的说明">
                  <a:extLst>
                    <a:ext uri="{FF2B5EF4-FFF2-40B4-BE49-F238E27FC236}">
                      <a16:creationId xmlns:a16="http://schemas.microsoft.com/office/drawing/2014/main" id="{83E81D97-88FE-44C4-85F5-ABEF155EA0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duotone>
                    <a:srgbClr val="DBDBDB">
                      <a:shade val="45000"/>
                      <a:satMod val="135000"/>
                    </a:srgb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3959A77-64DA-4694-95C2-AD9E38910645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5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目  录</a:t>
                </a:r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20512A63-1AB8-442E-BAE6-AF2B98235281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gradFill>
                <a:gsLst>
                  <a:gs pos="100000">
                    <a:schemeClr val="accent4"/>
                  </a:gs>
                  <a:gs pos="62000">
                    <a:schemeClr val="tx2"/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D253681-53B8-4661-A94B-736B46C3A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1" name="图片占位符 6">
            <a:extLst>
              <a:ext uri="{FF2B5EF4-FFF2-40B4-BE49-F238E27FC236}">
                <a16:creationId xmlns:a16="http://schemas.microsoft.com/office/drawing/2014/main" id="{D403F116-EFE8-4DEB-B6FE-4D20752B74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240088"/>
            <a:ext cx="12192000" cy="36179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1012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368" y="263408"/>
            <a:ext cx="8940432" cy="65771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381368" y="1142440"/>
            <a:ext cx="11429264" cy="49914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500">
                <a:solidFill>
                  <a:schemeClr val="accent2"/>
                </a:solidFill>
              </a:defRPr>
            </a:lvl1pPr>
            <a:lvl2pPr>
              <a:lnSpc>
                <a:spcPct val="120000"/>
              </a:lnSpc>
              <a:defRPr sz="2117">
                <a:solidFill>
                  <a:schemeClr val="accent2"/>
                </a:solidFill>
              </a:defRPr>
            </a:lvl2pPr>
            <a:lvl3pPr>
              <a:lnSpc>
                <a:spcPct val="120000"/>
              </a:lnSpc>
              <a:defRPr sz="1905">
                <a:solidFill>
                  <a:schemeClr val="accent2"/>
                </a:solidFill>
              </a:defRPr>
            </a:lvl3pPr>
            <a:lvl4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4pPr>
            <a:lvl5pPr>
              <a:lnSpc>
                <a:spcPct val="120000"/>
              </a:lnSpc>
              <a:defRPr sz="1693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33E3E6D-D003-4285-9CD3-F9F948F4D4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/>
          <a:srcRect r="1346"/>
          <a:stretch/>
        </p:blipFill>
        <p:spPr>
          <a:xfrm>
            <a:off x="516" y="6149854"/>
            <a:ext cx="12191484" cy="411617"/>
          </a:xfrm>
          <a:prstGeom prst="rect">
            <a:avLst/>
          </a:prstGeom>
        </p:spPr>
      </p:pic>
      <p:pic>
        <p:nvPicPr>
          <p:cNvPr id="13" name="图片 12" descr="文本&#10;&#10;中度可信度描述已自动生成">
            <a:extLst>
              <a:ext uri="{FF2B5EF4-FFF2-40B4-BE49-F238E27FC236}">
                <a16:creationId xmlns:a16="http://schemas.microsoft.com/office/drawing/2014/main" id="{20F80C42-4A81-4868-AA78-9E4FF9811EE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162" y="263409"/>
            <a:ext cx="2305463" cy="75790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B998610-38B8-4F4F-8E37-98D574A43924}"/>
              </a:ext>
            </a:extLst>
          </p:cNvPr>
          <p:cNvSpPr/>
          <p:nvPr userDrawn="1"/>
        </p:nvSpPr>
        <p:spPr>
          <a:xfrm>
            <a:off x="-1" y="311884"/>
            <a:ext cx="360363" cy="560759"/>
          </a:xfrm>
          <a:prstGeom prst="rect">
            <a:avLst/>
          </a:prstGeom>
          <a:gradFill>
            <a:gsLst>
              <a:gs pos="100000">
                <a:schemeClr val="accent4"/>
              </a:gs>
              <a:gs pos="62000">
                <a:schemeClr val="tx2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6080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16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8" r:id="rId4"/>
    <p:sldLayoutId id="2147483683" r:id="rId5"/>
    <p:sldLayoutId id="2147483689" r:id="rId6"/>
    <p:sldLayoutId id="2147483682" r:id="rId7"/>
    <p:sldLayoutId id="2147483684" r:id="rId8"/>
    <p:sldLayoutId id="2147483664" r:id="rId9"/>
    <p:sldLayoutId id="2147483677" r:id="rId10"/>
    <p:sldLayoutId id="2147483678" r:id="rId11"/>
    <p:sldLayoutId id="2147483675" r:id="rId12"/>
    <p:sldLayoutId id="2147483690" r:id="rId13"/>
    <p:sldLayoutId id="2147483685" r:id="rId14"/>
    <p:sldLayoutId id="2147483686" r:id="rId15"/>
    <p:sldLayoutId id="2147483691" r:id="rId16"/>
    <p:sldLayoutId id="214748368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6771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27" indent="-241927" algn="l" defTabSz="967710" rtl="0" eaLnBrk="1" latinLnBrk="0" hangingPunct="1">
        <a:lnSpc>
          <a:spcPct val="90000"/>
        </a:lnSpc>
        <a:spcBef>
          <a:spcPts val="1058"/>
        </a:spcBef>
        <a:buFontTx/>
        <a:buBlip>
          <a:blip r:embed="rId19"/>
        </a:buBlip>
        <a:defRPr sz="2963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25782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540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09637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117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93492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177346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b="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66120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056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891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765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55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1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56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1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27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12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6983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838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01">
          <p15:clr>
            <a:srgbClr val="F26B43"/>
          </p15:clr>
        </p15:guide>
        <p15:guide id="2" orient="horz" pos="227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227">
          <p15:clr>
            <a:srgbClr val="F26B43"/>
          </p15:clr>
        </p15:guide>
        <p15:guide id="5" orient="horz" pos="2041">
          <p15:clr>
            <a:srgbClr val="F26B43"/>
          </p15:clr>
        </p15:guide>
        <p15:guide id="6" pos="7446" userDrawn="1">
          <p15:clr>
            <a:srgbClr val="F26B43"/>
          </p15:clr>
        </p15:guide>
        <p15:guide id="7" orient="horz" pos="3651">
          <p15:clr>
            <a:srgbClr val="F26B43"/>
          </p15:clr>
        </p15:guide>
        <p15:guide id="8" orient="horz" pos="2514">
          <p15:clr>
            <a:srgbClr val="FDE53C"/>
          </p15:clr>
        </p15:guide>
        <p15:guide id="9" orient="horz" pos="1554">
          <p15:clr>
            <a:srgbClr val="FDE53C"/>
          </p15:clr>
        </p15:guide>
        <p15:guide id="12" pos="2418">
          <p15:clr>
            <a:srgbClr val="A4A3A4"/>
          </p15:clr>
        </p15:guide>
        <p15:guide id="13" pos="4830">
          <p15:clr>
            <a:srgbClr val="A4A3A4"/>
          </p15:clr>
        </p15:guide>
        <p15:guide id="14" orient="horz" pos="1356">
          <p15:clr>
            <a:srgbClr val="A4A3A4"/>
          </p15:clr>
        </p15:guide>
        <p15:guide id="15" orient="horz" pos="2718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notes.sjtu.edu.cn/x9zHLE3mQEGWL84uD1RATQ" TargetMode="External"/><Relationship Id="rId2" Type="http://schemas.openxmlformats.org/officeDocument/2006/relationships/hyperlink" Target="https://john.sjtu.app/t/topic/258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SJTUJohnClass/Minivim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605ECC-F19C-469E-BAA3-7810EC50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Minivim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B5F1DE-2DCC-43FF-880E-DD129209120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sz="3600" dirty="0"/>
              <a:t>2024.10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00388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D50D68-33D6-542D-7572-358E87AC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Extensions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0F9B2A-D827-3651-356E-A5423198116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368" y="1852014"/>
            <a:ext cx="5383010" cy="3319832"/>
          </a:xfrm>
        </p:spPr>
        <p:txBody>
          <a:bodyPr>
            <a:normAutofit/>
          </a:bodyPr>
          <a:lstStyle/>
          <a:p>
            <a:r>
              <a:rPr lang="en-US" altLang="zh-CN" dirty="0"/>
              <a:t>Word Completion</a:t>
            </a:r>
          </a:p>
          <a:p>
            <a:pPr lvl="1"/>
            <a:r>
              <a:rPr lang="zh-CN" altLang="en-US" dirty="0"/>
              <a:t>实现单词补全功能。</a:t>
            </a:r>
            <a:endParaRPr lang="en-US" altLang="zh-CN" dirty="0"/>
          </a:p>
          <a:p>
            <a:r>
              <a:rPr lang="en-US" altLang="zh-CN" dirty="0"/>
              <a:t>Search and Substitution</a:t>
            </a:r>
          </a:p>
          <a:p>
            <a:pPr lvl="1"/>
            <a:r>
              <a:rPr lang="zh-CN" altLang="en-US" dirty="0"/>
              <a:t>搜索单词和替换单词功能。</a:t>
            </a:r>
            <a:endParaRPr lang="en-US" altLang="zh-CN" dirty="0"/>
          </a:p>
          <a:p>
            <a:r>
              <a:rPr lang="en-US" altLang="zh-CN" dirty="0"/>
              <a:t>Line Number and Jump</a:t>
            </a:r>
          </a:p>
          <a:p>
            <a:pPr lvl="1"/>
            <a:r>
              <a:rPr lang="zh-CN" altLang="en-US" dirty="0"/>
              <a:t>行号显示和行间跳跃功能。</a:t>
            </a: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74C4396-234C-DAFC-029B-9AABB6C541E2}"/>
              </a:ext>
            </a:extLst>
          </p:cNvPr>
          <p:cNvSpPr txBox="1"/>
          <p:nvPr/>
        </p:nvSpPr>
        <p:spPr>
          <a:xfrm>
            <a:off x="5133442" y="1852014"/>
            <a:ext cx="6097218" cy="30909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1927" marR="0" lvl="0" indent="-241927" algn="l" defTabSz="967710" rtl="0" eaLnBrk="1" fontAlgn="auto" latinLnBrk="0" hangingPunct="1">
              <a:lnSpc>
                <a:spcPct val="12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kumimoji="0" lang="en-US" altLang="zh-CN" sz="25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/>
                <a:cs typeface="+mn-cs"/>
              </a:rPr>
              <a:t>Command History</a:t>
            </a:r>
          </a:p>
          <a:p>
            <a:pPr marL="725782" marR="0" lvl="1" indent="-241927" algn="l" defTabSz="967710" rtl="0" eaLnBrk="1" fontAlgn="auto" latinLnBrk="0" hangingPunct="1">
              <a:lnSpc>
                <a:spcPct val="120000"/>
              </a:lnSpc>
              <a:spcBef>
                <a:spcPts val="529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117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/>
                <a:cs typeface="+mn-cs"/>
              </a:rPr>
              <a:t>实现命令历史功能（像 </a:t>
            </a:r>
            <a:r>
              <a:rPr kumimoji="0" lang="en-US" altLang="zh-CN" sz="2117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/>
                <a:cs typeface="+mn-cs"/>
              </a:rPr>
              <a:t>Terminal </a:t>
            </a:r>
            <a:r>
              <a:rPr kumimoji="0" lang="zh-CN" altLang="en-US" sz="2117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/>
                <a:cs typeface="+mn-cs"/>
              </a:rPr>
              <a:t>中那样）。</a:t>
            </a:r>
            <a:endParaRPr kumimoji="0" lang="en-US" altLang="zh-CN" sz="2117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Segoe UI"/>
              <a:cs typeface="+mn-cs"/>
            </a:endParaRPr>
          </a:p>
          <a:p>
            <a:pPr marL="241927" marR="0" lvl="0" indent="-241927" algn="l" defTabSz="967710" rtl="0" eaLnBrk="1" fontAlgn="auto" latinLnBrk="0" hangingPunct="1">
              <a:lnSpc>
                <a:spcPct val="12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kumimoji="0" lang="en-US" altLang="zh-CN" sz="25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/>
                <a:cs typeface="+mn-cs"/>
              </a:rPr>
              <a:t>Window </a:t>
            </a:r>
            <a:r>
              <a:rPr kumimoji="0" lang="en-US" altLang="zh-CN" sz="2500" b="0" i="0" u="none" strike="noStrike" kern="1200" cap="none" spc="0" normalizeH="0" baseline="0" noProof="0" dirty="0" err="1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/>
                <a:cs typeface="+mn-cs"/>
              </a:rPr>
              <a:t>Adapta</a:t>
            </a:r>
            <a:r>
              <a:rPr lang="en-US" altLang="zh-CN" sz="2500" dirty="0" err="1">
                <a:solidFill>
                  <a:srgbClr val="44546A"/>
                </a:solidFill>
                <a:latin typeface="Segoe UI"/>
              </a:rPr>
              <a:t>bility</a:t>
            </a:r>
            <a:endParaRPr kumimoji="0" lang="en-US" altLang="zh-CN" sz="25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Segoe UI"/>
              <a:cs typeface="+mn-cs"/>
            </a:endParaRPr>
          </a:p>
          <a:p>
            <a:pPr marL="725782" marR="0" lvl="1" indent="-241927" algn="l" defTabSz="967710" rtl="0" eaLnBrk="1" fontAlgn="auto" latinLnBrk="0" hangingPunct="1">
              <a:lnSpc>
                <a:spcPct val="120000"/>
              </a:lnSpc>
              <a:spcBef>
                <a:spcPts val="529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117" dirty="0">
                <a:solidFill>
                  <a:srgbClr val="44546A"/>
                </a:solidFill>
                <a:latin typeface="Segoe UI"/>
              </a:rPr>
              <a:t>自动适应窗口大小的变化。</a:t>
            </a:r>
            <a:endParaRPr kumimoji="0" lang="en-US" altLang="zh-CN" sz="2117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Segoe UI"/>
              <a:cs typeface="+mn-cs"/>
            </a:endParaRPr>
          </a:p>
          <a:p>
            <a:pPr marL="241927" marR="0" lvl="0" indent="-241927" algn="l" defTabSz="967710" rtl="0" eaLnBrk="1" fontAlgn="auto" latinLnBrk="0" hangingPunct="1">
              <a:lnSpc>
                <a:spcPct val="120000"/>
              </a:lnSpc>
              <a:spcBef>
                <a:spcPts val="1058"/>
              </a:spcBef>
              <a:spcAft>
                <a:spcPts val="0"/>
              </a:spcAft>
              <a:buClrTx/>
              <a:buSzTx/>
              <a:buFontTx/>
              <a:buBlip>
                <a:blip r:embed="rId2"/>
              </a:buBlip>
              <a:tabLst/>
              <a:defRPr/>
            </a:pPr>
            <a:r>
              <a:rPr kumimoji="0" lang="en-US" altLang="zh-CN" sz="25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/>
                <a:cs typeface="+mn-cs"/>
              </a:rPr>
              <a:t>Line Wrapping</a:t>
            </a:r>
          </a:p>
          <a:p>
            <a:pPr marL="725782" marR="0" lvl="1" indent="-241927" algn="l" defTabSz="967710" rtl="0" eaLnBrk="1" fontAlgn="auto" latinLnBrk="0" hangingPunct="1">
              <a:lnSpc>
                <a:spcPct val="120000"/>
              </a:lnSpc>
              <a:spcBef>
                <a:spcPts val="529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117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/>
                <a:cs typeface="+mn-cs"/>
              </a:rPr>
              <a:t>两种分隔行方式。</a:t>
            </a:r>
            <a:endParaRPr kumimoji="0" lang="en-US" altLang="zh-CN" sz="2117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Segoe U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176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>
            <a:extLst>
              <a:ext uri="{FF2B5EF4-FFF2-40B4-BE49-F238E27FC236}">
                <a16:creationId xmlns:a16="http://schemas.microsoft.com/office/drawing/2014/main" id="{D6AA278E-C199-4C5B-BFB5-367EDE94CB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6B93CCF2-A03B-4AC3-A4B9-85456E867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869" y="4249371"/>
            <a:ext cx="6489700" cy="775349"/>
          </a:xfrm>
        </p:spPr>
        <p:txBody>
          <a:bodyPr/>
          <a:lstStyle/>
          <a:p>
            <a:r>
              <a:rPr lang="en-US" altLang="zh-CN" sz="4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Environment</a:t>
            </a:r>
            <a:endParaRPr lang="zh-CN" altLang="en-US" dirty="0">
              <a:latin typeface="+mj-ea"/>
              <a:ea typeface="+mj-ea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2B5E6A3-858A-4A21-8EE4-4235A0E90E7A}"/>
              </a:ext>
            </a:extLst>
          </p:cNvPr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0307CF1-10ED-4D80-98C6-B73F29EB6C7A}"/>
                </a:ext>
              </a:extLst>
            </p:cNvPr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03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43CF905-55C6-48BC-B9D3-40B10A54FAF7}"/>
                </a:ext>
              </a:extLst>
            </p:cNvPr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8276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7C317C-CB08-3CFC-F84F-737559EB0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Environment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C99A63-6926-A280-62AF-E23510216B9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鉴于某些不可预知的技术原因， 我们的项目只能在 </a:t>
            </a:r>
            <a:r>
              <a:rPr lang="en-US" altLang="zh-CN" dirty="0"/>
              <a:t>Linux </a:t>
            </a:r>
            <a:r>
              <a:rPr lang="zh-CN" altLang="en-US" dirty="0"/>
              <a:t>环境下进行。</a:t>
            </a:r>
            <a:endParaRPr lang="en-US" altLang="zh-CN" dirty="0"/>
          </a:p>
          <a:p>
            <a:r>
              <a:rPr lang="zh-CN" altLang="en-US" dirty="0"/>
              <a:t>所以你需要安装 </a:t>
            </a:r>
            <a:r>
              <a:rPr lang="en-US" altLang="zh-CN" dirty="0"/>
              <a:t>—— WSL</a:t>
            </a:r>
            <a:r>
              <a:rPr lang="zh-CN" altLang="en-US" dirty="0"/>
              <a:t>！</a:t>
            </a:r>
            <a:endParaRPr lang="en-US" altLang="zh-CN" dirty="0"/>
          </a:p>
          <a:p>
            <a:r>
              <a:rPr lang="zh-CN" altLang="en-US" dirty="0"/>
              <a:t>还没有安装的同学可以看 </a:t>
            </a:r>
            <a:r>
              <a:rPr lang="en-US" altLang="zh-CN" dirty="0"/>
              <a:t>README </a:t>
            </a:r>
            <a:r>
              <a:rPr lang="zh-CN" altLang="en-US" dirty="0"/>
              <a:t>文档进行安装。</a:t>
            </a:r>
            <a:endParaRPr lang="en-US" altLang="zh-CN" dirty="0"/>
          </a:p>
          <a:p>
            <a:r>
              <a:rPr lang="zh-CN" altLang="en-US" dirty="0"/>
              <a:t>安装完 </a:t>
            </a:r>
            <a:r>
              <a:rPr lang="en-US" altLang="zh-CN" dirty="0"/>
              <a:t>WSL </a:t>
            </a:r>
            <a:r>
              <a:rPr lang="zh-CN" altLang="en-US" dirty="0"/>
              <a:t>之后你还要安装 </a:t>
            </a:r>
            <a:r>
              <a:rPr lang="en-US" altLang="zh-CN" dirty="0"/>
              <a:t>—— g++</a:t>
            </a:r>
            <a:r>
              <a:rPr lang="zh-CN" altLang="en-US" dirty="0"/>
              <a:t>！</a:t>
            </a:r>
            <a:endParaRPr lang="en-US" altLang="zh-CN" dirty="0"/>
          </a:p>
          <a:p>
            <a:r>
              <a:rPr lang="zh-CN" altLang="en-US" dirty="0"/>
              <a:t>所以这就是为什么我第一节课要在 </a:t>
            </a:r>
            <a:r>
              <a:rPr lang="en-US" altLang="zh-CN" dirty="0"/>
              <a:t>WSL </a:t>
            </a:r>
            <a:r>
              <a:rPr lang="zh-CN" altLang="en-US" dirty="0"/>
              <a:t>中装 </a:t>
            </a:r>
            <a:r>
              <a:rPr lang="en-US" altLang="zh-CN" dirty="0"/>
              <a:t>g++ </a:t>
            </a:r>
            <a:r>
              <a:rPr lang="zh-CN" altLang="en-US" dirty="0"/>
              <a:t>的原因， 而且这次你们没有办法逃过在 </a:t>
            </a:r>
            <a:r>
              <a:rPr lang="en-US" altLang="zh-CN" dirty="0"/>
              <a:t>Linux </a:t>
            </a:r>
            <a:r>
              <a:rPr lang="zh-CN" altLang="en-US" dirty="0"/>
              <a:t>系统下用命令行进行编译了 </a:t>
            </a:r>
            <a:r>
              <a:rPr lang="en-US" altLang="zh-CN" dirty="0"/>
              <a:t>TAT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如何在 </a:t>
            </a:r>
            <a:r>
              <a:rPr lang="en-US" altLang="zh-CN" dirty="0" err="1"/>
              <a:t>VSCode</a:t>
            </a:r>
            <a:r>
              <a:rPr lang="en-US" altLang="zh-CN" dirty="0"/>
              <a:t> </a:t>
            </a:r>
            <a:r>
              <a:rPr lang="zh-CN" altLang="en-US" dirty="0"/>
              <a:t>中使用 </a:t>
            </a:r>
            <a:r>
              <a:rPr lang="en-US" altLang="zh-CN" dirty="0"/>
              <a:t>WSL</a:t>
            </a:r>
            <a:r>
              <a:rPr lang="zh-CN" altLang="en-US" dirty="0"/>
              <a:t>？</a:t>
            </a:r>
            <a:endParaRPr lang="en-US" altLang="zh-CN" dirty="0"/>
          </a:p>
          <a:p>
            <a:r>
              <a:rPr lang="zh-CN" altLang="en-US" dirty="0"/>
              <a:t>第一节课也讲过了， 不会的同学可以查看 </a:t>
            </a:r>
            <a:r>
              <a:rPr lang="en-US" altLang="zh-CN" dirty="0"/>
              <a:t>README </a:t>
            </a:r>
            <a:r>
              <a:rPr lang="zh-CN" altLang="en-US" dirty="0"/>
              <a:t>文档。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59248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074E96-84D7-7048-95C1-FD5ED64F2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Ncurses</a:t>
            </a:r>
            <a:r>
              <a:rPr lang="en-US" altLang="zh-CN" dirty="0"/>
              <a:t> and</a:t>
            </a:r>
            <a:r>
              <a:rPr lang="zh-CN" altLang="en-US" dirty="0"/>
              <a:t> </a:t>
            </a:r>
            <a:r>
              <a:rPr lang="en-US" altLang="zh-CN" dirty="0" err="1"/>
              <a:t>CMake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BAD331-91A1-4DC6-02C3-5BDDFE1F1C5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我们还需要在 </a:t>
            </a:r>
            <a:r>
              <a:rPr lang="en-US" altLang="zh-CN" dirty="0"/>
              <a:t>WSL </a:t>
            </a:r>
            <a:r>
              <a:rPr lang="zh-CN" altLang="en-US" dirty="0"/>
              <a:t>中安装 </a:t>
            </a:r>
            <a:r>
              <a:rPr lang="en-US" altLang="zh-CN" dirty="0" err="1"/>
              <a:t>Ncurses</a:t>
            </a:r>
            <a:r>
              <a:rPr lang="en-US" altLang="zh-CN" dirty="0"/>
              <a:t> </a:t>
            </a:r>
            <a:r>
              <a:rPr lang="zh-CN" altLang="en-US" dirty="0"/>
              <a:t>库和 </a:t>
            </a:r>
            <a:r>
              <a:rPr lang="en-US" altLang="zh-CN" dirty="0" err="1"/>
              <a:t>CMake</a:t>
            </a:r>
            <a:r>
              <a:rPr lang="en-US" altLang="zh-CN" dirty="0"/>
              <a:t> </a:t>
            </a:r>
            <a:r>
              <a:rPr lang="zh-CN" altLang="en-US" dirty="0"/>
              <a:t>来进行整个项目的编译。</a:t>
            </a:r>
            <a:endParaRPr lang="en-US" altLang="zh-CN" dirty="0"/>
          </a:p>
          <a:p>
            <a:r>
              <a:rPr lang="zh-CN" altLang="en-US" dirty="0"/>
              <a:t>安装 </a:t>
            </a:r>
            <a:r>
              <a:rPr lang="en-US" altLang="zh-CN" dirty="0" err="1"/>
              <a:t>Ncueses</a:t>
            </a:r>
            <a:r>
              <a:rPr lang="en-US" altLang="zh-CN" dirty="0"/>
              <a:t> </a:t>
            </a:r>
            <a:r>
              <a:rPr lang="zh-CN" altLang="en-US" dirty="0"/>
              <a:t>库？ 请看 </a:t>
            </a:r>
            <a:r>
              <a:rPr lang="en-US" altLang="zh-CN" dirty="0"/>
              <a:t>README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安装 </a:t>
            </a:r>
            <a:r>
              <a:rPr lang="en-US" altLang="zh-CN" dirty="0" err="1"/>
              <a:t>CMake</a:t>
            </a:r>
            <a:r>
              <a:rPr lang="zh-CN" altLang="en-US" dirty="0"/>
              <a:t>？ 请看 </a:t>
            </a:r>
            <a:r>
              <a:rPr lang="en-US" altLang="zh-CN" dirty="0"/>
              <a:t>README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这两个安装好之后整个项目的编译就没有问题了。</a:t>
            </a:r>
          </a:p>
        </p:txBody>
      </p:sp>
    </p:spTree>
    <p:extLst>
      <p:ext uri="{BB962C8B-B14F-4D97-AF65-F5344CB8AC3E}">
        <p14:creationId xmlns:p14="http://schemas.microsoft.com/office/powerpoint/2010/main" val="513633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天空, 户外, 树, 草&#10;&#10;描述已自动生成">
            <a:extLst>
              <a:ext uri="{FF2B5EF4-FFF2-40B4-BE49-F238E27FC236}">
                <a16:creationId xmlns:a16="http://schemas.microsoft.com/office/drawing/2014/main" id="{4B081836-7E4E-4185-BA8F-209E1C8B84E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EB83FC9-5183-45E2-9E72-4DCB2439E30A}"/>
              </a:ext>
            </a:extLst>
          </p:cNvPr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24BB652-7ADC-4D1C-B28E-1DBD14A22811}"/>
              </a:ext>
            </a:extLst>
          </p:cNvPr>
          <p:cNvSpPr/>
          <p:nvPr/>
        </p:nvSpPr>
        <p:spPr>
          <a:xfrm>
            <a:off x="3004773" y="-6066"/>
            <a:ext cx="1601721" cy="1569660"/>
          </a:xfrm>
          <a:prstGeom prst="rect">
            <a:avLst/>
          </a:prstGeom>
          <a:solidFill>
            <a:schemeClr val="tx2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04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5CB1F13-E7B7-4899-9A29-1FC1FBF75B0E}"/>
              </a:ext>
            </a:extLst>
          </p:cNvPr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2E0E98AB-678B-4AE3-B65A-045B7A67A8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F0860191-C098-4A60-B5DC-304B7D375F27}"/>
              </a:ext>
            </a:extLst>
          </p:cNvPr>
          <p:cNvSpPr/>
          <p:nvPr/>
        </p:nvSpPr>
        <p:spPr>
          <a:xfrm>
            <a:off x="1890136" y="2566086"/>
            <a:ext cx="391376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err="1">
                <a:solidFill>
                  <a:srgbClr val="C8161E"/>
                </a:solidFill>
                <a:latin typeface="+mj-ea"/>
                <a:ea typeface="+mj-ea"/>
                <a:cs typeface="+mj-cs"/>
              </a:rPr>
              <a:t>Ncurses</a:t>
            </a:r>
            <a:r>
              <a:rPr lang="en-US" altLang="zh-CN" sz="4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 &amp; </a:t>
            </a:r>
            <a:r>
              <a:rPr lang="en-US" altLang="zh-CN" sz="4000" b="1" dirty="0" err="1">
                <a:solidFill>
                  <a:srgbClr val="C8161E"/>
                </a:solidFill>
                <a:latin typeface="+mj-ea"/>
                <a:ea typeface="+mj-ea"/>
                <a:cs typeface="+mj-cs"/>
              </a:rPr>
              <a:t>CMake</a:t>
            </a:r>
            <a:endParaRPr lang="zh-CN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8837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7C317C-CB08-3CFC-F84F-737559EB0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/>
              <a:t>Ncurses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C99A63-6926-A280-62AF-E23510216B9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err="1"/>
              <a:t>Ncurses</a:t>
            </a:r>
            <a:r>
              <a:rPr lang="en-US" altLang="zh-CN" dirty="0"/>
              <a:t> </a:t>
            </a:r>
            <a:r>
              <a:rPr lang="zh-CN" altLang="en-US" dirty="0"/>
              <a:t>能够在终端中展示出一个基于文本的 </a:t>
            </a:r>
            <a:r>
              <a:rPr lang="en-US" altLang="zh-CN" dirty="0"/>
              <a:t>TUI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在你的 </a:t>
            </a:r>
            <a:r>
              <a:rPr lang="en-US" altLang="zh-CN" dirty="0"/>
              <a:t>main.cpp </a:t>
            </a:r>
            <a:r>
              <a:rPr lang="zh-CN" altLang="en-US" dirty="0"/>
              <a:t>中加入 </a:t>
            </a:r>
            <a:r>
              <a:rPr lang="en-US" altLang="zh-CN" dirty="0"/>
              <a:t>#include &lt;</a:t>
            </a:r>
            <a:r>
              <a:rPr lang="en-US" altLang="zh-CN" dirty="0" err="1"/>
              <a:t>ncurses.h</a:t>
            </a:r>
            <a:r>
              <a:rPr lang="en-US" altLang="zh-CN" dirty="0"/>
              <a:t>&gt; </a:t>
            </a:r>
            <a:r>
              <a:rPr lang="zh-CN" altLang="en-US" dirty="0"/>
              <a:t>并在编译命令中使用            </a:t>
            </a:r>
            <a:r>
              <a:rPr lang="en-US" altLang="zh-CN" dirty="0"/>
              <a:t>g++ -o xxx xxx.cpp –</a:t>
            </a:r>
            <a:r>
              <a:rPr lang="en-US" altLang="zh-CN" dirty="0" err="1"/>
              <a:t>lncurses</a:t>
            </a:r>
            <a:r>
              <a:rPr lang="en-US" altLang="zh-CN" dirty="0"/>
              <a:t> </a:t>
            </a:r>
            <a:r>
              <a:rPr lang="zh-CN" altLang="en-US" dirty="0"/>
              <a:t>来使用 </a:t>
            </a:r>
            <a:r>
              <a:rPr lang="en-US" altLang="zh-CN" dirty="0" err="1"/>
              <a:t>Ncurses</a:t>
            </a:r>
            <a:r>
              <a:rPr lang="en-US" altLang="zh-CN" dirty="0"/>
              <a:t> </a:t>
            </a:r>
            <a:r>
              <a:rPr lang="zh-CN" altLang="en-US" dirty="0"/>
              <a:t>库。</a:t>
            </a:r>
            <a:endParaRPr lang="en-US" altLang="zh-CN" dirty="0"/>
          </a:p>
          <a:p>
            <a:r>
              <a:rPr lang="zh-CN" altLang="en-US" dirty="0"/>
              <a:t>如何在终端中引入坐标表示？</a:t>
            </a:r>
            <a:endParaRPr lang="en-US" altLang="zh-CN" dirty="0"/>
          </a:p>
          <a:p>
            <a:r>
              <a:rPr lang="zh-CN" altLang="en-US" dirty="0"/>
              <a:t>如何创建一个 </a:t>
            </a:r>
            <a:r>
              <a:rPr lang="en-US" altLang="zh-CN" dirty="0"/>
              <a:t>window</a:t>
            </a:r>
            <a:r>
              <a:rPr lang="zh-CN" altLang="en-US" dirty="0"/>
              <a:t>？</a:t>
            </a:r>
            <a:endParaRPr lang="en-US" altLang="zh-CN" dirty="0"/>
          </a:p>
          <a:p>
            <a:r>
              <a:rPr lang="zh-CN" altLang="en-US" dirty="0"/>
              <a:t>如何在 </a:t>
            </a:r>
            <a:r>
              <a:rPr lang="en-US" altLang="zh-CN" dirty="0"/>
              <a:t>window </a:t>
            </a:r>
            <a:r>
              <a:rPr lang="zh-CN" altLang="en-US" dirty="0"/>
              <a:t>上输出字符串？</a:t>
            </a:r>
            <a:endParaRPr lang="en-US" altLang="zh-CN" dirty="0"/>
          </a:p>
          <a:p>
            <a:r>
              <a:rPr lang="zh-CN" altLang="en-US" dirty="0"/>
              <a:t>刷新屏幕， 清屏？</a:t>
            </a:r>
            <a:endParaRPr lang="en-US" altLang="zh-CN" dirty="0"/>
          </a:p>
          <a:p>
            <a:r>
              <a:rPr lang="zh-CN" altLang="en-US" dirty="0"/>
              <a:t>表示光标？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F57B108-DBF4-AE9B-C8AA-CE102E9CE8A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4453" y="2790397"/>
            <a:ext cx="5135271" cy="373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62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7CD24C-E475-38AC-0A57-5BE149F2E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Project layout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A70FB9-8A94-4A7C-B5DA-DF7C4C14DD5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一个清晰且合格的项目文件应该包含些什么内容？</a:t>
            </a:r>
            <a:endParaRPr lang="en-US" altLang="zh-CN" dirty="0"/>
          </a:p>
          <a:p>
            <a:pPr lvl="1"/>
            <a:r>
              <a:rPr lang="en-US" altLang="zh-CN" dirty="0"/>
              <a:t>README.md</a:t>
            </a:r>
            <a:r>
              <a:rPr lang="zh-CN" altLang="en-US" dirty="0"/>
              <a:t>： 说明你的项目。</a:t>
            </a:r>
            <a:endParaRPr lang="en-US" altLang="zh-CN" dirty="0"/>
          </a:p>
          <a:p>
            <a:pPr lvl="1"/>
            <a:r>
              <a:rPr lang="en-US" altLang="zh-CN" dirty="0"/>
              <a:t>CMakeLists.txt</a:t>
            </a:r>
            <a:r>
              <a:rPr lang="zh-CN" altLang="en-US" dirty="0"/>
              <a:t>： 帮助你编译你的项目。</a:t>
            </a:r>
            <a:endParaRPr lang="en-US" altLang="zh-CN" dirty="0"/>
          </a:p>
          <a:p>
            <a:pPr lvl="1"/>
            <a:r>
              <a:rPr lang="en-US" altLang="zh-CN" dirty="0"/>
              <a:t>bin/</a:t>
            </a:r>
            <a:r>
              <a:rPr lang="zh-CN" altLang="en-US" dirty="0"/>
              <a:t>： 编译出的可执行文件。</a:t>
            </a:r>
            <a:endParaRPr lang="en-US" altLang="zh-CN" dirty="0"/>
          </a:p>
          <a:p>
            <a:pPr lvl="1"/>
            <a:r>
              <a:rPr lang="en-US" altLang="zh-CN" dirty="0"/>
              <a:t>build/</a:t>
            </a:r>
            <a:r>
              <a:rPr lang="zh-CN" altLang="en-US" dirty="0"/>
              <a:t>： 一些在 </a:t>
            </a:r>
            <a:r>
              <a:rPr lang="en-US" altLang="zh-CN" dirty="0" err="1"/>
              <a:t>CMake</a:t>
            </a:r>
            <a:r>
              <a:rPr lang="en-US" altLang="zh-CN" dirty="0"/>
              <a:t> </a:t>
            </a:r>
            <a:r>
              <a:rPr lang="zh-CN" altLang="en-US" dirty="0"/>
              <a:t>编译过程中产生的中间文件。</a:t>
            </a:r>
            <a:endParaRPr lang="en-US" altLang="zh-CN" dirty="0"/>
          </a:p>
          <a:p>
            <a:pPr lvl="1"/>
            <a:r>
              <a:rPr lang="en-US" altLang="zh-CN" dirty="0"/>
              <a:t>include/</a:t>
            </a:r>
            <a:r>
              <a:rPr lang="zh-CN" altLang="en-US" dirty="0"/>
              <a:t>： </a:t>
            </a:r>
            <a:r>
              <a:rPr lang="en-US" altLang="zh-CN" dirty="0"/>
              <a:t>.h </a:t>
            </a:r>
            <a:r>
              <a:rPr lang="zh-CN" altLang="en-US" dirty="0"/>
              <a:t>头文件。</a:t>
            </a:r>
            <a:endParaRPr lang="en-US" altLang="zh-CN" dirty="0"/>
          </a:p>
          <a:p>
            <a:pPr lvl="1"/>
            <a:r>
              <a:rPr lang="en-US" altLang="zh-CN" dirty="0" err="1"/>
              <a:t>src</a:t>
            </a:r>
            <a:r>
              <a:rPr lang="en-US" altLang="zh-CN" dirty="0"/>
              <a:t>/</a:t>
            </a:r>
            <a:r>
              <a:rPr lang="zh-CN" altLang="en-US" dirty="0"/>
              <a:t>： 你的 </a:t>
            </a:r>
            <a:r>
              <a:rPr lang="en-US" altLang="zh-CN" dirty="0"/>
              <a:t>.</a:t>
            </a:r>
            <a:r>
              <a:rPr lang="en-US" altLang="zh-CN" dirty="0" err="1"/>
              <a:t>cpp</a:t>
            </a:r>
            <a:r>
              <a:rPr lang="en-US" altLang="zh-CN" dirty="0"/>
              <a:t> </a:t>
            </a:r>
            <a:r>
              <a:rPr lang="zh-CN" altLang="en-US" dirty="0"/>
              <a:t>文件。（最重要的文件夹）</a:t>
            </a:r>
            <a:endParaRPr lang="en-US" altLang="zh-CN" dirty="0"/>
          </a:p>
          <a:p>
            <a:r>
              <a:rPr lang="zh-CN" altLang="en-US" dirty="0"/>
              <a:t>在这方面大家可以相信</a:t>
            </a:r>
            <a:r>
              <a:rPr lang="en-US" altLang="zh-CN" dirty="0" err="1"/>
              <a:t>gpt</a:t>
            </a:r>
            <a:r>
              <a:rPr lang="zh-CN" altLang="en-US" dirty="0"/>
              <a:t>，多多提问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4475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ACD387-6F75-E50D-0FA0-F25BEA04A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CMake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223CCA-98C0-0101-154E-2D993102B6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手敲一遍一大堆的编译命令是很慢的事情</a:t>
            </a:r>
            <a:endParaRPr lang="en-US" altLang="zh-CN" dirty="0"/>
          </a:p>
          <a:p>
            <a:r>
              <a:rPr lang="zh-CN" altLang="en-US" dirty="0"/>
              <a:t>所以我们需要 </a:t>
            </a:r>
            <a:r>
              <a:rPr lang="en-US" altLang="zh-CN" dirty="0" err="1"/>
              <a:t>CMake</a:t>
            </a:r>
            <a:r>
              <a:rPr lang="en-US" altLang="zh-CN" dirty="0"/>
              <a:t> </a:t>
            </a:r>
            <a:r>
              <a:rPr lang="zh-CN" altLang="en-US" dirty="0"/>
              <a:t>， </a:t>
            </a:r>
            <a:r>
              <a:rPr lang="en-US" altLang="zh-CN" dirty="0" err="1"/>
              <a:t>CMake</a:t>
            </a:r>
            <a:r>
              <a:rPr lang="en-US" altLang="zh-CN" dirty="0"/>
              <a:t> </a:t>
            </a:r>
            <a:r>
              <a:rPr lang="zh-CN" altLang="en-US" dirty="0"/>
              <a:t>会根据 </a:t>
            </a:r>
            <a:r>
              <a:rPr lang="en-US" altLang="zh-CN" dirty="0"/>
              <a:t>CMakeLists.txt </a:t>
            </a:r>
            <a:r>
              <a:rPr lang="zh-CN" altLang="en-US" dirty="0"/>
              <a:t>中的内容执行编译过程。 这样就只用写一次 </a:t>
            </a:r>
            <a:r>
              <a:rPr lang="en-US" altLang="zh-CN" dirty="0"/>
              <a:t>CMakeLists.txt </a:t>
            </a:r>
            <a:r>
              <a:rPr lang="zh-CN" altLang="en-US" dirty="0"/>
              <a:t>。（当然， 如果之后编译过程要更改还是要修改 </a:t>
            </a:r>
            <a:r>
              <a:rPr lang="en-US" altLang="zh-CN" dirty="0"/>
              <a:t>CMakeLists.txt </a:t>
            </a:r>
            <a:r>
              <a:rPr lang="zh-CN" altLang="en-US" dirty="0"/>
              <a:t>的）</a:t>
            </a:r>
            <a:endParaRPr lang="en-US" altLang="zh-CN" dirty="0"/>
          </a:p>
          <a:p>
            <a:r>
              <a:rPr lang="zh-CN" altLang="en-US" dirty="0"/>
              <a:t>想要精通 </a:t>
            </a:r>
            <a:r>
              <a:rPr lang="en-US" altLang="zh-CN" dirty="0" err="1"/>
              <a:t>CMake</a:t>
            </a:r>
            <a:r>
              <a:rPr lang="en-US" altLang="zh-CN" dirty="0"/>
              <a:t> </a:t>
            </a:r>
            <a:r>
              <a:rPr lang="zh-CN" altLang="en-US" dirty="0"/>
              <a:t>的话可以看 </a:t>
            </a:r>
            <a:r>
              <a:rPr lang="en-US" altLang="zh-CN" dirty="0"/>
              <a:t>README </a:t>
            </a:r>
            <a:r>
              <a:rPr lang="zh-CN" altLang="en-US" dirty="0"/>
              <a:t>中给出的链接进行学习。</a:t>
            </a:r>
            <a:r>
              <a:rPr lang="zh-CN" altLang="en-US" dirty="0">
                <a:solidFill>
                  <a:srgbClr val="FF0000"/>
                </a:solidFill>
              </a:rPr>
              <a:t>或者选择直接拷打</a:t>
            </a:r>
            <a:r>
              <a:rPr lang="en-US" altLang="zh-CN" dirty="0" err="1">
                <a:solidFill>
                  <a:srgbClr val="FF0000"/>
                </a:solidFill>
              </a:rPr>
              <a:t>gpt</a:t>
            </a:r>
            <a:r>
              <a:rPr lang="zh-CN" altLang="en-US" dirty="0">
                <a:solidFill>
                  <a:srgbClr val="FF0000"/>
                </a:solidFill>
              </a:rPr>
              <a:t>。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对于我们的 </a:t>
            </a:r>
            <a:r>
              <a:rPr lang="en-US" altLang="zh-CN" dirty="0" err="1"/>
              <a:t>minivim</a:t>
            </a:r>
            <a:r>
              <a:rPr lang="zh-CN" altLang="en-US" dirty="0"/>
              <a:t>， 需要用到的 </a:t>
            </a:r>
            <a:r>
              <a:rPr lang="en-US" altLang="zh-CN" dirty="0" err="1"/>
              <a:t>CMake</a:t>
            </a:r>
            <a:r>
              <a:rPr lang="en-US" altLang="zh-CN" dirty="0"/>
              <a:t> </a:t>
            </a:r>
            <a:r>
              <a:rPr lang="zh-CN" altLang="en-US" dirty="0"/>
              <a:t>相关就不多了， </a:t>
            </a:r>
            <a:r>
              <a:rPr lang="en-US" altLang="zh-CN" dirty="0"/>
              <a:t>CMakeLists.txt </a:t>
            </a:r>
            <a:r>
              <a:rPr lang="zh-CN" altLang="en-US" dirty="0"/>
              <a:t>中的内容基本上都已经在 </a:t>
            </a:r>
            <a:r>
              <a:rPr lang="en-US" altLang="zh-CN" dirty="0"/>
              <a:t>README </a:t>
            </a:r>
            <a:r>
              <a:rPr lang="zh-CN" altLang="en-US" dirty="0"/>
              <a:t>中提供了， 只需要进行一些小的修改就可以了。</a:t>
            </a:r>
            <a:endParaRPr lang="en-US" altLang="zh-CN" dirty="0"/>
          </a:p>
          <a:p>
            <a:r>
              <a:rPr lang="zh-CN" altLang="en-US" dirty="0"/>
              <a:t>那么如何进行编译呢？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36129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>
            <a:extLst>
              <a:ext uri="{FF2B5EF4-FFF2-40B4-BE49-F238E27FC236}">
                <a16:creationId xmlns:a16="http://schemas.microsoft.com/office/drawing/2014/main" id="{D6AA278E-C199-4C5B-BFB5-367EDE94CB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6B93CCF2-A03B-4AC3-A4B9-85456E867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869" y="4249371"/>
            <a:ext cx="6489700" cy="775349"/>
          </a:xfrm>
        </p:spPr>
        <p:txBody>
          <a:bodyPr/>
          <a:lstStyle/>
          <a:p>
            <a:r>
              <a:rPr lang="en-US" altLang="zh-CN" sz="4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Grade</a:t>
            </a:r>
            <a:endParaRPr lang="zh-CN" altLang="en-US" dirty="0">
              <a:latin typeface="+mj-ea"/>
              <a:ea typeface="+mj-ea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2B5E6A3-858A-4A21-8EE4-4235A0E90E7A}"/>
              </a:ext>
            </a:extLst>
          </p:cNvPr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0307CF1-10ED-4D80-98C6-B73F29EB6C7A}"/>
                </a:ext>
              </a:extLst>
            </p:cNvPr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05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43CF905-55C6-48BC-B9D3-40B10A54FAF7}"/>
                </a:ext>
              </a:extLst>
            </p:cNvPr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9595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ACD387-6F75-E50D-0FA0-F25BEA04A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Grade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223CCA-98C0-0101-154E-2D993102B6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6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Basic: total 55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Base terminal user interface: 10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Multiple modes &amp; Text Edit: 20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In-editor Commands: 5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Command line arguments: 5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File persistence: 5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Shortcut Key: 5</a:t>
            </a:r>
          </a:p>
          <a:p>
            <a:pPr marL="742950" lvl="1" indent="-285750"/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Path and relative path: 5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Extensions: up to 25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Word Completion: 10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Search and Substitution: 5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Another way of line wrapping: 10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Line Number and Jump: 5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Command History: 5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1F2328"/>
                </a:solidFill>
                <a:latin typeface="-apple-system"/>
              </a:rPr>
              <a:t>Window Adaptability</a:t>
            </a:r>
            <a:endParaRPr lang="en-US" altLang="zh-CN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Coding Conventions &amp; Project Layout: 10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F2328"/>
                </a:solidFill>
                <a:effectLst/>
                <a:latin typeface="-apple-system"/>
              </a:rPr>
              <a:t>Q &amp; A: 10</a:t>
            </a:r>
          </a:p>
        </p:txBody>
      </p:sp>
    </p:spTree>
    <p:extLst>
      <p:ext uri="{BB962C8B-B14F-4D97-AF65-F5344CB8AC3E}">
        <p14:creationId xmlns:p14="http://schemas.microsoft.com/office/powerpoint/2010/main" val="257893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 descr="图片包含 泰迪熊, 建筑, 熊, 装满&#10;&#10;描述已自动生成">
            <a:extLst>
              <a:ext uri="{FF2B5EF4-FFF2-40B4-BE49-F238E27FC236}">
                <a16:creationId xmlns:a16="http://schemas.microsoft.com/office/drawing/2014/main" id="{71FC82FA-0DC3-4228-A6AB-9FB9A0CA566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9" r="20389"/>
          <a:stretch/>
        </p:blipFill>
        <p:spPr>
          <a:xfrm>
            <a:off x="6145094" y="-50300"/>
            <a:ext cx="6096001" cy="6858000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B8457E3-9FED-46BF-ADA6-6F922D4F2578}"/>
              </a:ext>
            </a:extLst>
          </p:cNvPr>
          <p:cNvSpPr/>
          <p:nvPr/>
        </p:nvSpPr>
        <p:spPr>
          <a:xfrm>
            <a:off x="6618650" y="121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Introduction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06BA19C-2A59-4169-A9AF-D30EF2FB4DAF}"/>
              </a:ext>
            </a:extLst>
          </p:cNvPr>
          <p:cNvGrpSpPr/>
          <p:nvPr/>
        </p:nvGrpSpPr>
        <p:grpSpPr>
          <a:xfrm>
            <a:off x="5688375" y="1218700"/>
            <a:ext cx="720000" cy="720000"/>
            <a:chOff x="5412150" y="1180600"/>
            <a:chExt cx="720000" cy="720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D57DE09-A430-406B-A844-CB736CCD4BD9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244B665-1FA9-44DF-B2BD-11729D313FF8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0F7BF95-A7BE-458C-BB5C-3769DDFF9E7F}"/>
              </a:ext>
            </a:extLst>
          </p:cNvPr>
          <p:cNvGrpSpPr/>
          <p:nvPr/>
        </p:nvGrpSpPr>
        <p:grpSpPr>
          <a:xfrm>
            <a:off x="5688375" y="2298700"/>
            <a:ext cx="720000" cy="720000"/>
            <a:chOff x="5412150" y="2260600"/>
            <a:chExt cx="720000" cy="72000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B57CAE6-7213-494A-BFF2-E863469AA206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B2CCAFC-6AE3-4676-9EC2-C1E1035D18FC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52310B0-6824-49AF-BF4A-B2594D4AD361}"/>
              </a:ext>
            </a:extLst>
          </p:cNvPr>
          <p:cNvGrpSpPr/>
          <p:nvPr/>
        </p:nvGrpSpPr>
        <p:grpSpPr>
          <a:xfrm>
            <a:off x="5688375" y="3378700"/>
            <a:ext cx="720000" cy="720000"/>
            <a:chOff x="5412150" y="3340600"/>
            <a:chExt cx="720000" cy="72000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0DAEC36-4DE0-4B07-AB4B-BBD38DA98017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A61687F-3A22-4C28-934B-66A59E06F982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B3749FA2-9388-4453-BC33-43422119B2C5}"/>
              </a:ext>
            </a:extLst>
          </p:cNvPr>
          <p:cNvGrpSpPr/>
          <p:nvPr/>
        </p:nvGrpSpPr>
        <p:grpSpPr>
          <a:xfrm>
            <a:off x="5688375" y="4458700"/>
            <a:ext cx="720000" cy="720000"/>
            <a:chOff x="5412150" y="4420600"/>
            <a:chExt cx="720000" cy="720000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B674FBB-96AF-4F18-ADC9-13A198FD3217}"/>
                </a:ext>
              </a:extLst>
            </p:cNvPr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0CDB4CD-FED7-40DD-81FA-71A09C291886}"/>
                </a:ext>
              </a:extLst>
            </p:cNvPr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1D726FC8-315A-4E01-BC76-6016CA1B59E6}"/>
              </a:ext>
            </a:extLst>
          </p:cNvPr>
          <p:cNvSpPr/>
          <p:nvPr/>
        </p:nvSpPr>
        <p:spPr>
          <a:xfrm>
            <a:off x="6618650" y="337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Environment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A9D299B-A5C0-495D-BD31-F1A8965CE4F2}"/>
              </a:ext>
            </a:extLst>
          </p:cNvPr>
          <p:cNvSpPr/>
          <p:nvPr/>
        </p:nvSpPr>
        <p:spPr>
          <a:xfrm>
            <a:off x="6618650" y="445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 err="1">
                <a:solidFill>
                  <a:schemeClr val="accent2"/>
                </a:solidFill>
              </a:rPr>
              <a:t>Ncurses</a:t>
            </a:r>
            <a:r>
              <a:rPr lang="en-US" altLang="zh-CN" sz="2800" b="1" dirty="0">
                <a:solidFill>
                  <a:schemeClr val="accent2"/>
                </a:solidFill>
              </a:rPr>
              <a:t> and </a:t>
            </a:r>
            <a:r>
              <a:rPr lang="en-US" altLang="zh-CN" sz="2800" b="1" dirty="0" err="1">
                <a:solidFill>
                  <a:schemeClr val="accent2"/>
                </a:solidFill>
              </a:rPr>
              <a:t>CMake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FC9B6454-04CB-4AD1-A51C-807E37232997}"/>
              </a:ext>
            </a:extLst>
          </p:cNvPr>
          <p:cNvSpPr/>
          <p:nvPr/>
        </p:nvSpPr>
        <p:spPr>
          <a:xfrm>
            <a:off x="0" y="0"/>
            <a:ext cx="2032000" cy="1143000"/>
          </a:xfrm>
          <a:prstGeom prst="roundRect">
            <a:avLst>
              <a:gd name="adj" fmla="val 16667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A69BE773-43D4-4183-A454-3565166A68EE}"/>
              </a:ext>
            </a:extLst>
          </p:cNvPr>
          <p:cNvSpPr/>
          <p:nvPr/>
        </p:nvSpPr>
        <p:spPr>
          <a:xfrm>
            <a:off x="6618650" y="22987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Assignment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97530BB-E922-99F9-17C6-9E6DB695421D}"/>
              </a:ext>
            </a:extLst>
          </p:cNvPr>
          <p:cNvSpPr/>
          <p:nvPr/>
        </p:nvSpPr>
        <p:spPr>
          <a:xfrm>
            <a:off x="6618650" y="5470268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Grade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DC08DD-AB71-E146-6625-3A88EB462E4D}"/>
              </a:ext>
            </a:extLst>
          </p:cNvPr>
          <p:cNvGrpSpPr/>
          <p:nvPr/>
        </p:nvGrpSpPr>
        <p:grpSpPr>
          <a:xfrm>
            <a:off x="5688375" y="5470268"/>
            <a:ext cx="720000" cy="720000"/>
            <a:chOff x="5412150" y="4420600"/>
            <a:chExt cx="720000" cy="72000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72A9E8F-C64A-8299-5AC1-B66020B5A74B}"/>
                </a:ext>
              </a:extLst>
            </p:cNvPr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5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A8E6615-A2AB-3C9E-23F2-B4C41D9D8E4A}"/>
                </a:ext>
              </a:extLst>
            </p:cNvPr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97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>
            <a:extLst>
              <a:ext uri="{FF2B5EF4-FFF2-40B4-BE49-F238E27FC236}">
                <a16:creationId xmlns:a16="http://schemas.microsoft.com/office/drawing/2014/main" id="{D6AA278E-C199-4C5B-BFB5-367EDE94CB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6B93CCF2-A03B-4AC3-A4B9-85456E867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869" y="4249371"/>
            <a:ext cx="6489700" cy="775349"/>
          </a:xfrm>
        </p:spPr>
        <p:txBody>
          <a:bodyPr/>
          <a:lstStyle/>
          <a:p>
            <a:r>
              <a:rPr lang="en-US" altLang="zh-CN" dirty="0">
                <a:solidFill>
                  <a:srgbClr val="C8161E"/>
                </a:solidFill>
                <a:latin typeface="+mj-ea"/>
                <a:ea typeface="+mj-ea"/>
              </a:rPr>
              <a:t>Detail &amp; Help</a:t>
            </a:r>
            <a:endParaRPr lang="zh-CN" altLang="en-US" dirty="0">
              <a:latin typeface="+mj-ea"/>
              <a:ea typeface="+mj-ea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2B5E6A3-858A-4A21-8EE4-4235A0E90E7A}"/>
              </a:ext>
            </a:extLst>
          </p:cNvPr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0307CF1-10ED-4D80-98C6-B73F29EB6C7A}"/>
                </a:ext>
              </a:extLst>
            </p:cNvPr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06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43CF905-55C6-48BC-B9D3-40B10A54FAF7}"/>
                </a:ext>
              </a:extLst>
            </p:cNvPr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867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5A1A81-D9F6-4F3A-5E8B-8918FDBEB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Some Help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8691E6-C52A-3830-2721-C6CF4527B1C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/>
              <a:t>我们会提供两个网站：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>
                <a:hlinkClick r:id="rId2"/>
              </a:rPr>
              <a:t>Minivim</a:t>
            </a:r>
            <a:r>
              <a:rPr lang="zh-CN" altLang="en-US" dirty="0">
                <a:hlinkClick r:id="rId2"/>
              </a:rPr>
              <a:t>遭遇问题合集 </a:t>
            </a:r>
            <a:r>
              <a:rPr lang="en-US" altLang="zh-CN" dirty="0">
                <a:hlinkClick r:id="rId2"/>
              </a:rPr>
              <a:t>- </a:t>
            </a:r>
            <a:r>
              <a:rPr lang="zh-CN" altLang="en-US" dirty="0">
                <a:hlinkClick r:id="rId2"/>
              </a:rPr>
              <a:t>学习 </a:t>
            </a:r>
            <a:r>
              <a:rPr lang="en-US" altLang="zh-CN" dirty="0">
                <a:hlinkClick r:id="rId2"/>
              </a:rPr>
              <a:t>- John Class Online (</a:t>
            </a:r>
            <a:r>
              <a:rPr lang="en-US" altLang="zh-CN" dirty="0" err="1">
                <a:hlinkClick r:id="rId2"/>
              </a:rPr>
              <a:t>sjtu.app</a:t>
            </a:r>
            <a:r>
              <a:rPr lang="en-US" altLang="zh-CN" dirty="0">
                <a:hlinkClick r:id="rId2"/>
              </a:rPr>
              <a:t>)</a:t>
            </a:r>
            <a:endParaRPr lang="en-US" altLang="zh-CN" dirty="0">
              <a:hlinkClick r:id="rId3"/>
            </a:endParaRPr>
          </a:p>
          <a:p>
            <a:pPr marL="0" indent="0">
              <a:buNone/>
            </a:pPr>
            <a:r>
              <a:rPr lang="en-US" altLang="zh-CN" dirty="0" err="1">
                <a:hlinkClick r:id="rId3"/>
              </a:rPr>
              <a:t>Minivim</a:t>
            </a:r>
            <a:r>
              <a:rPr lang="en-US" altLang="zh-CN" dirty="0">
                <a:hlinkClick r:id="rId3"/>
              </a:rPr>
              <a:t> </a:t>
            </a:r>
            <a:r>
              <a:rPr lang="zh-CN" altLang="en-US" dirty="0">
                <a:hlinkClick r:id="rId3"/>
              </a:rPr>
              <a:t>问题解决方案合集 </a:t>
            </a:r>
            <a:r>
              <a:rPr lang="en-US" altLang="zh-CN" dirty="0">
                <a:hlinkClick r:id="rId3"/>
              </a:rPr>
              <a:t>- </a:t>
            </a:r>
            <a:r>
              <a:rPr lang="en-US" altLang="zh-CN" dirty="0" err="1">
                <a:hlinkClick r:id="rId3"/>
              </a:rPr>
              <a:t>CodiMD</a:t>
            </a:r>
            <a:r>
              <a:rPr lang="en-US" altLang="zh-CN" dirty="0">
                <a:hlinkClick r:id="rId3"/>
              </a:rPr>
              <a:t> (sjtu.edu.cn)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zh-CN" altLang="en-US" dirty="0"/>
              <a:t>用来提供别人遇到过的问题以及解决方案。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请利用好这两个网站。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Project</a:t>
            </a:r>
            <a:r>
              <a:rPr lang="zh-CN" altLang="en-US" dirty="0"/>
              <a:t>下载地址：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err="1">
                <a:hlinkClick r:id="rId4"/>
              </a:rPr>
              <a:t>SJTUJohnClass</a:t>
            </a:r>
            <a:r>
              <a:rPr lang="en-US" altLang="zh-CN" dirty="0">
                <a:hlinkClick r:id="rId4"/>
              </a:rPr>
              <a:t>/</a:t>
            </a:r>
            <a:r>
              <a:rPr lang="en-US" altLang="zh-CN" dirty="0" err="1">
                <a:hlinkClick r:id="rId4"/>
              </a:rPr>
              <a:t>Minivim</a:t>
            </a:r>
            <a:r>
              <a:rPr lang="en-US" altLang="zh-CN" dirty="0">
                <a:hlinkClick r:id="rId4"/>
              </a:rPr>
              <a:t>: Project 2 of CS1958-I (github.com)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9837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7BA7C9-D8CE-8CD5-C5D0-00D4000AF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Ask what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68A752-C320-DD5B-37E0-23FD8E2D9C2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我们会回答：</a:t>
            </a:r>
            <a:endParaRPr lang="en-US" altLang="zh-CN" dirty="0"/>
          </a:p>
          <a:p>
            <a:pPr lvl="1"/>
            <a:r>
              <a:rPr lang="zh-CN" altLang="en-US" dirty="0"/>
              <a:t>编译错误的原因（当然这种情况你可以先尝试询问</a:t>
            </a:r>
            <a:r>
              <a:rPr lang="en-US" altLang="zh-CN" dirty="0" err="1"/>
              <a:t>gpt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实现的大致思路（当你实在想不出来）</a:t>
            </a:r>
            <a:endParaRPr lang="en-US" altLang="zh-CN" dirty="0"/>
          </a:p>
          <a:p>
            <a:pPr lvl="1"/>
            <a:r>
              <a:rPr lang="en-US" altLang="zh-CN" dirty="0"/>
              <a:t>Free to Design</a:t>
            </a:r>
            <a:r>
              <a:rPr lang="zh-CN" altLang="en-US" dirty="0"/>
              <a:t>部分未提及的“歧义”行为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我们</a:t>
            </a:r>
            <a:r>
              <a:rPr lang="zh-CN" altLang="en-US" b="1" dirty="0">
                <a:solidFill>
                  <a:srgbClr val="FF0000"/>
                </a:solidFill>
              </a:rPr>
              <a:t>不一定</a:t>
            </a:r>
            <a:r>
              <a:rPr lang="zh-CN" altLang="en-US" dirty="0"/>
              <a:t>会回答：</a:t>
            </a:r>
            <a:endParaRPr lang="en-US" altLang="zh-CN" dirty="0"/>
          </a:p>
          <a:p>
            <a:pPr lvl="1"/>
            <a:r>
              <a:rPr lang="zh-CN" altLang="en-US" dirty="0"/>
              <a:t>具体实现中</a:t>
            </a:r>
            <a:r>
              <a:rPr lang="en-US" altLang="zh-CN" dirty="0"/>
              <a:t>bug</a:t>
            </a:r>
            <a:r>
              <a:rPr lang="zh-CN" altLang="en-US" dirty="0"/>
              <a:t>出现的原因</a:t>
            </a:r>
            <a:endParaRPr lang="en-US" altLang="zh-CN" dirty="0"/>
          </a:p>
          <a:p>
            <a:pPr lvl="1"/>
            <a:r>
              <a:rPr lang="zh-CN" altLang="en-US" dirty="0"/>
              <a:t>相关库如何使用（请查阅文档或自行尝试，和同学交流也是可以的）</a:t>
            </a:r>
            <a:endParaRPr lang="en-US" altLang="zh-CN" dirty="0"/>
          </a:p>
          <a:p>
            <a:pPr lvl="1"/>
            <a:r>
              <a:rPr lang="en-US" altLang="zh-CN" dirty="0"/>
              <a:t>Question-List</a:t>
            </a:r>
            <a:r>
              <a:rPr lang="zh-CN" altLang="en-US" dirty="0"/>
              <a:t>上陈列并解决的问题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3554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5A1A81-D9F6-4F3A-5E8B-8918FDBEB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Some Advice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8691E6-C52A-3830-2721-C6CF4527B1C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/>
              <a:t>尽早启动</a:t>
            </a:r>
            <a:endParaRPr lang="en-US" altLang="zh-CN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dirty="0"/>
              <a:t>Debug</a:t>
            </a:r>
            <a:r>
              <a:rPr lang="zh-CN" altLang="en-US" dirty="0"/>
              <a:t>是个很艰难的过程，大家加油</a:t>
            </a:r>
            <a:endParaRPr lang="en-US" altLang="zh-CN" dirty="0"/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/>
              <a:t>充分阅读材料和</a:t>
            </a:r>
            <a:r>
              <a:rPr lang="en-US" altLang="zh-CN" dirty="0"/>
              <a:t>Question-List</a:t>
            </a:r>
            <a:r>
              <a:rPr lang="zh-CN" altLang="en-US" dirty="0"/>
              <a:t>后多提问</a:t>
            </a:r>
            <a:endParaRPr lang="en-US" altLang="zh-CN" dirty="0"/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/>
              <a:t>输出调试法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042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C87E0C-764E-46DC-8EB7-C02C2FA09B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Thank You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722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城市的风景&#10;&#10;描述已自动生成">
            <a:extLst>
              <a:ext uri="{FF2B5EF4-FFF2-40B4-BE49-F238E27FC236}">
                <a16:creationId xmlns:a16="http://schemas.microsoft.com/office/drawing/2014/main" id="{D6AA278E-C199-4C5B-BFB5-367EDE94CB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88" b="28788"/>
          <a:stretch>
            <a:fillRect/>
          </a:stretch>
        </p:blipFill>
        <p:spPr/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6B93CCF2-A03B-4AC3-A4B9-85456E867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869" y="4249371"/>
            <a:ext cx="6489700" cy="775349"/>
          </a:xfrm>
        </p:spPr>
        <p:txBody>
          <a:bodyPr/>
          <a:lstStyle/>
          <a:p>
            <a:r>
              <a:rPr lang="en-US" altLang="zh-CN" sz="4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Introduction to Vim</a:t>
            </a:r>
            <a:endParaRPr lang="zh-CN" altLang="en-US" dirty="0">
              <a:latin typeface="+mj-ea"/>
              <a:ea typeface="+mj-ea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2B5E6A3-858A-4A21-8EE4-4235A0E90E7A}"/>
              </a:ext>
            </a:extLst>
          </p:cNvPr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0307CF1-10ED-4D80-98C6-B73F29EB6C7A}"/>
                </a:ext>
              </a:extLst>
            </p:cNvPr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0" cap="none" spc="0" normalizeH="0" baseline="0" noProof="0" dirty="0">
                  <a:ln>
                    <a:noFill/>
                  </a:ln>
                  <a:solidFill>
                    <a:srgbClr val="C8161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01</a:t>
              </a:r>
              <a:endParaRPr kumimoji="0" lang="zh-CN" altLang="en-US" sz="13800" b="1" i="0" u="none" strike="noStrike" kern="0" cap="none" spc="0" normalizeH="0" baseline="0" noProof="0" dirty="0">
                <a:ln>
                  <a:noFill/>
                </a:ln>
                <a:solidFill>
                  <a:srgbClr val="C8161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43CF905-55C6-48BC-B9D3-40B10A54FAF7}"/>
                </a:ext>
              </a:extLst>
            </p:cNvPr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solidFill>
              <a:srgbClr val="C8161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134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>
            <a:extLst>
              <a:ext uri="{FF2B5EF4-FFF2-40B4-BE49-F238E27FC236}">
                <a16:creationId xmlns:a16="http://schemas.microsoft.com/office/drawing/2014/main" id="{A048031C-ACCD-4F47-AC1D-F55A10296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 to Vim</a:t>
            </a:r>
            <a:endParaRPr lang="zh-CN" altLang="en-US" dirty="0"/>
          </a:p>
        </p:txBody>
      </p:sp>
      <p:sp>
        <p:nvSpPr>
          <p:cNvPr id="24" name="内容占位符 23">
            <a:extLst>
              <a:ext uri="{FF2B5EF4-FFF2-40B4-BE49-F238E27FC236}">
                <a16:creationId xmlns:a16="http://schemas.microsoft.com/office/drawing/2014/main" id="{DD1CC97B-827D-430E-B8C4-D5CB49F6B12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Vim </a:t>
            </a:r>
            <a:r>
              <a:rPr lang="zh-CN" altLang="en-US" dirty="0"/>
              <a:t>是一款基于命令行的轻量级文本编辑器， 在大多数 </a:t>
            </a:r>
            <a:r>
              <a:rPr lang="en-US" altLang="zh-CN" dirty="0"/>
              <a:t>Linux </a:t>
            </a:r>
            <a:r>
              <a:rPr lang="zh-CN" altLang="en-US" dirty="0"/>
              <a:t>系统上都有预装。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打开你们的 </a:t>
            </a:r>
            <a:r>
              <a:rPr lang="en-US" altLang="zh-CN" dirty="0"/>
              <a:t>WSL </a:t>
            </a:r>
            <a:r>
              <a:rPr lang="zh-CN" altLang="en-US" dirty="0"/>
              <a:t>在命令行中输入 </a:t>
            </a:r>
            <a:r>
              <a:rPr lang="en-US" altLang="zh-CN" dirty="0"/>
              <a:t>vi </a:t>
            </a:r>
            <a:r>
              <a:rPr lang="zh-CN" altLang="en-US" dirty="0"/>
              <a:t>就可以打开 </a:t>
            </a:r>
            <a:r>
              <a:rPr lang="en-US" altLang="zh-CN" dirty="0"/>
              <a:t>Vim </a:t>
            </a:r>
            <a:r>
              <a:rPr lang="zh-CN" altLang="en-US" dirty="0"/>
              <a:t>了。</a:t>
            </a:r>
            <a:endParaRPr lang="en-US" altLang="zh-CN" dirty="0"/>
          </a:p>
          <a:p>
            <a:pPr>
              <a:lnSpc>
                <a:spcPct val="120000"/>
              </a:lnSpc>
            </a:pPr>
            <a:r>
              <a:rPr lang="en-US" altLang="zh-CN" dirty="0"/>
              <a:t>Vim </a:t>
            </a:r>
            <a:r>
              <a:rPr lang="zh-CN" altLang="en-US" dirty="0"/>
              <a:t>的设计哲学是让使用 </a:t>
            </a:r>
            <a:r>
              <a:rPr lang="en-US" altLang="zh-CN" dirty="0"/>
              <a:t>Vim </a:t>
            </a:r>
            <a:r>
              <a:rPr lang="zh-CN" altLang="en-US" dirty="0"/>
              <a:t>的程序员能够以更高的效率编写代码， 脱离键盘上大多数不常用而且偏远位置的键还有鼠标的烦扰。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5845F67-40F2-F8A9-1F32-E1ACB667D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333" y="3429000"/>
            <a:ext cx="6511726" cy="305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2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2612BA-C60C-A274-AD00-A66EB4A74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Multiple Modes in Vim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83C012-0B62-F27E-97DF-EAD56D99862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Vim </a:t>
            </a:r>
            <a:r>
              <a:rPr lang="zh-CN" altLang="en-US" dirty="0"/>
              <a:t>有多个模式</a:t>
            </a:r>
            <a:endParaRPr lang="en-US" altLang="zh-CN" dirty="0"/>
          </a:p>
          <a:p>
            <a:pPr lvl="1"/>
            <a:r>
              <a:rPr lang="en-US" altLang="zh-CN" dirty="0"/>
              <a:t>Normal Mode</a:t>
            </a:r>
            <a:r>
              <a:rPr lang="zh-CN" altLang="en-US" dirty="0"/>
              <a:t>： 浏览和修改文本。</a:t>
            </a:r>
            <a:endParaRPr lang="en-US" altLang="zh-CN" dirty="0"/>
          </a:p>
          <a:p>
            <a:pPr lvl="1"/>
            <a:r>
              <a:rPr lang="en-US" altLang="zh-CN" dirty="0"/>
              <a:t>Insert Mode</a:t>
            </a:r>
            <a:r>
              <a:rPr lang="zh-CN" altLang="en-US" dirty="0"/>
              <a:t>： 插入文本。</a:t>
            </a:r>
            <a:endParaRPr lang="en-US" altLang="zh-CN" dirty="0"/>
          </a:p>
          <a:p>
            <a:pPr lvl="1"/>
            <a:r>
              <a:rPr lang="en-US" altLang="zh-CN" dirty="0"/>
              <a:t>Command Mode</a:t>
            </a:r>
            <a:r>
              <a:rPr lang="zh-CN" altLang="en-US" dirty="0"/>
              <a:t>： 命令系统。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190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7C317C-CB08-3CFC-F84F-737559EB0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About the project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C99A63-6926-A280-62AF-E23510216B9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在这次的大作业中， 我们希望你们能够自己写出一个与 </a:t>
            </a:r>
            <a:r>
              <a:rPr lang="en-US" altLang="zh-CN" dirty="0"/>
              <a:t>Vim </a:t>
            </a:r>
            <a:r>
              <a:rPr lang="zh-CN" altLang="en-US" dirty="0"/>
              <a:t>类似的， 能够在终端中运行的多模式文本编辑器。</a:t>
            </a:r>
            <a:endParaRPr lang="en-US" altLang="zh-CN" dirty="0"/>
          </a:p>
          <a:p>
            <a:r>
              <a:rPr lang="zh-CN" altLang="en-US" dirty="0"/>
              <a:t>在上传的 </a:t>
            </a:r>
            <a:r>
              <a:rPr lang="en-US" altLang="zh-CN" dirty="0"/>
              <a:t>git repo </a:t>
            </a:r>
            <a:r>
              <a:rPr lang="zh-CN" altLang="en-US" dirty="0"/>
              <a:t>中我们提供了详细的文档来帮助你们完成这个小型的文本编辑器， 但这次作业非常重要的一点是： </a:t>
            </a:r>
            <a:r>
              <a:rPr lang="zh-CN" altLang="en-US" b="1" dirty="0"/>
              <a:t>我们不提供任何相关的文件， 从配环境到组织项目再到编写代码都由你们自己完成。</a:t>
            </a:r>
            <a:endParaRPr lang="en-US" altLang="zh-CN" b="1" dirty="0"/>
          </a:p>
          <a:p>
            <a:r>
              <a:rPr lang="zh-CN" altLang="en-US" dirty="0"/>
              <a:t>有问题可以随时联系我们！</a:t>
            </a:r>
          </a:p>
        </p:txBody>
      </p:sp>
    </p:spTree>
    <p:extLst>
      <p:ext uri="{BB962C8B-B14F-4D97-AF65-F5344CB8AC3E}">
        <p14:creationId xmlns:p14="http://schemas.microsoft.com/office/powerpoint/2010/main" val="1049373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天空, 户外, 树, 草&#10;&#10;描述已自动生成">
            <a:extLst>
              <a:ext uri="{FF2B5EF4-FFF2-40B4-BE49-F238E27FC236}">
                <a16:creationId xmlns:a16="http://schemas.microsoft.com/office/drawing/2014/main" id="{4B081836-7E4E-4185-BA8F-209E1C8B84E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EB83FC9-5183-45E2-9E72-4DCB2439E30A}"/>
              </a:ext>
            </a:extLst>
          </p:cNvPr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24BB652-7ADC-4D1C-B28E-1DBD14A22811}"/>
              </a:ext>
            </a:extLst>
          </p:cNvPr>
          <p:cNvSpPr/>
          <p:nvPr/>
        </p:nvSpPr>
        <p:spPr>
          <a:xfrm>
            <a:off x="3004773" y="-6066"/>
            <a:ext cx="1601721" cy="1569660"/>
          </a:xfrm>
          <a:prstGeom prst="rect">
            <a:avLst/>
          </a:prstGeom>
          <a:solidFill>
            <a:schemeClr val="tx2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02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5CB1F13-E7B7-4899-9A29-1FC1FBF75B0E}"/>
              </a:ext>
            </a:extLst>
          </p:cNvPr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2E0E98AB-678B-4AE3-B65A-045B7A67A8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F0860191-C098-4A60-B5DC-304B7D375F27}"/>
              </a:ext>
            </a:extLst>
          </p:cNvPr>
          <p:cNvSpPr/>
          <p:nvPr/>
        </p:nvSpPr>
        <p:spPr>
          <a:xfrm>
            <a:off x="2467734" y="2528561"/>
            <a:ext cx="267579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>
                <a:solidFill>
                  <a:srgbClr val="C8161E"/>
                </a:solidFill>
                <a:latin typeface="+mj-ea"/>
                <a:ea typeface="+mj-ea"/>
                <a:cs typeface="+mj-cs"/>
              </a:rPr>
              <a:t>Assignment</a:t>
            </a:r>
            <a:endParaRPr lang="zh-CN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9347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2612BA-C60C-A274-AD00-A66EB4A74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Basic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83C012-0B62-F27E-97DF-EAD56D99862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368" y="1142440"/>
            <a:ext cx="11429264" cy="1330098"/>
          </a:xfrm>
        </p:spPr>
        <p:txBody>
          <a:bodyPr/>
          <a:lstStyle/>
          <a:p>
            <a:r>
              <a:rPr lang="zh-CN" altLang="en-US" dirty="0"/>
              <a:t>首先我们需要实现一个 </a:t>
            </a:r>
            <a:r>
              <a:rPr lang="en-US" altLang="zh-CN" dirty="0"/>
              <a:t>TUI</a:t>
            </a:r>
            <a:r>
              <a:rPr lang="zh-CN" altLang="en-US" dirty="0"/>
              <a:t>（</a:t>
            </a:r>
            <a:r>
              <a:rPr lang="en-US" altLang="zh-CN" dirty="0"/>
              <a:t>Terminal User Interface</a:t>
            </a:r>
            <a:r>
              <a:rPr lang="zh-CN" altLang="en-US" dirty="0"/>
              <a:t>）。</a:t>
            </a:r>
            <a:endParaRPr lang="en-US" altLang="zh-CN" dirty="0"/>
          </a:p>
          <a:p>
            <a:r>
              <a:rPr lang="zh-CN" altLang="en-US" dirty="0"/>
              <a:t>具体而言我们要实现一个这样子的 </a:t>
            </a:r>
            <a:r>
              <a:rPr lang="en-US" altLang="zh-CN" dirty="0"/>
              <a:t>TUI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C98379-FC0F-A983-61A1-6B2BCDCC7B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988" y="3258919"/>
            <a:ext cx="3319279" cy="2359157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778A12DE-4BBD-F767-9202-8E8B60A901D4}"/>
              </a:ext>
            </a:extLst>
          </p:cNvPr>
          <p:cNvSpPr txBox="1">
            <a:spLocks/>
          </p:cNvSpPr>
          <p:nvPr/>
        </p:nvSpPr>
        <p:spPr>
          <a:xfrm>
            <a:off x="5164530" y="2866338"/>
            <a:ext cx="6371540" cy="305897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41927" indent="-241927" algn="l" defTabSz="967710" rtl="0" eaLnBrk="1" latinLnBrk="0" hangingPunct="1">
              <a:lnSpc>
                <a:spcPct val="120000"/>
              </a:lnSpc>
              <a:spcBef>
                <a:spcPts val="1058"/>
              </a:spcBef>
              <a:buFontTx/>
              <a:buBlip>
                <a:blip r:embed="rId3"/>
              </a:buBlip>
              <a:defRPr sz="25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725782" indent="-241927" algn="l" defTabSz="967710" rtl="0" eaLnBrk="1" latinLnBrk="0" hangingPunct="1">
              <a:lnSpc>
                <a:spcPct val="12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117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1209637" indent="-241927" algn="l" defTabSz="967710" rtl="0" eaLnBrk="1" latinLnBrk="0" hangingPunct="1">
              <a:lnSpc>
                <a:spcPct val="12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693492" indent="-241927" algn="l" defTabSz="967710" rtl="0" eaLnBrk="1" latinLnBrk="0" hangingPunct="1">
              <a:lnSpc>
                <a:spcPct val="12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693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2177346" indent="-241927" algn="l" defTabSz="967710" rtl="0" eaLnBrk="1" latinLnBrk="0" hangingPunct="1">
              <a:lnSpc>
                <a:spcPct val="12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693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66120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05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891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765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File Window</a:t>
            </a:r>
          </a:p>
          <a:p>
            <a:pPr lvl="1"/>
            <a:r>
              <a:rPr lang="zh-CN" altLang="en-US" dirty="0"/>
              <a:t>展示被编辑文件的内容。</a:t>
            </a:r>
            <a:endParaRPr lang="en-US" altLang="zh-CN" dirty="0"/>
          </a:p>
          <a:p>
            <a:r>
              <a:rPr lang="en-US" altLang="zh-CN" dirty="0"/>
              <a:t>Information Window</a:t>
            </a:r>
          </a:p>
          <a:p>
            <a:pPr lvl="1"/>
            <a:r>
              <a:rPr lang="zh-CN" altLang="en-US" dirty="0"/>
              <a:t>展示当前文本编辑器的相关内容。</a:t>
            </a:r>
            <a:endParaRPr lang="en-US" altLang="zh-CN" dirty="0"/>
          </a:p>
          <a:p>
            <a:r>
              <a:rPr lang="en-US" altLang="zh-CN" dirty="0"/>
              <a:t>Command Window</a:t>
            </a:r>
          </a:p>
          <a:p>
            <a:pPr lvl="1"/>
            <a:r>
              <a:rPr lang="zh-CN" altLang="en-US" dirty="0"/>
              <a:t>在 </a:t>
            </a:r>
            <a:r>
              <a:rPr lang="en-US" altLang="zh-CN" dirty="0"/>
              <a:t>Command Mode </a:t>
            </a:r>
            <a:r>
              <a:rPr lang="zh-CN" altLang="en-US" dirty="0"/>
              <a:t>下展示命令。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29617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F24D86-5206-AE24-8BC5-A94BCA373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Multiple Modes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3575B5-1281-6DFC-8F73-4205E71F2B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368" y="1142440"/>
            <a:ext cx="11429264" cy="657713"/>
          </a:xfrm>
        </p:spPr>
        <p:txBody>
          <a:bodyPr/>
          <a:lstStyle/>
          <a:p>
            <a:r>
              <a:rPr lang="zh-CN" altLang="en-US" dirty="0"/>
              <a:t>正如之前讲的那样， 我们还需要实现几个模式与模式之间的转换。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413CBFD-DD22-510E-E5AD-E3C3FF6014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22" y="2822750"/>
            <a:ext cx="4133096" cy="2734062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2D8D16E3-790E-7C7F-DA8E-782DB4A15DD6}"/>
              </a:ext>
            </a:extLst>
          </p:cNvPr>
          <p:cNvSpPr txBox="1">
            <a:spLocks/>
          </p:cNvSpPr>
          <p:nvPr/>
        </p:nvSpPr>
        <p:spPr>
          <a:xfrm>
            <a:off x="5347411" y="3329516"/>
            <a:ext cx="6463221" cy="1578984"/>
          </a:xfrm>
          <a:prstGeom prst="rect">
            <a:avLst/>
          </a:prstGeom>
        </p:spPr>
        <p:txBody>
          <a:bodyPr>
            <a:normAutofit/>
          </a:bodyPr>
          <a:lstStyle>
            <a:lvl1pPr marL="241927" indent="-241927" algn="l" defTabSz="967710" rtl="0" eaLnBrk="1" latinLnBrk="0" hangingPunct="1">
              <a:lnSpc>
                <a:spcPct val="120000"/>
              </a:lnSpc>
              <a:spcBef>
                <a:spcPts val="1058"/>
              </a:spcBef>
              <a:buFontTx/>
              <a:buBlip>
                <a:blip r:embed="rId3"/>
              </a:buBlip>
              <a:defRPr sz="25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725782" indent="-241927" algn="l" defTabSz="967710" rtl="0" eaLnBrk="1" latinLnBrk="0" hangingPunct="1">
              <a:lnSpc>
                <a:spcPct val="12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2117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1209637" indent="-241927" algn="l" defTabSz="967710" rtl="0" eaLnBrk="1" latinLnBrk="0" hangingPunct="1">
              <a:lnSpc>
                <a:spcPct val="12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693492" indent="-241927" algn="l" defTabSz="967710" rtl="0" eaLnBrk="1" latinLnBrk="0" hangingPunct="1">
              <a:lnSpc>
                <a:spcPct val="12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693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2177346" indent="-241927" algn="l" defTabSz="967710" rtl="0" eaLnBrk="1" latinLnBrk="0" hangingPunct="1">
              <a:lnSpc>
                <a:spcPct val="12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693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66120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45056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28911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2765" indent="-241927" algn="l" defTabSz="967710" rtl="0" eaLnBrk="1" latinLnBrk="0" hangingPunct="1">
              <a:lnSpc>
                <a:spcPct val="90000"/>
              </a:lnSpc>
              <a:spcBef>
                <a:spcPts val="529"/>
              </a:spcBef>
              <a:buFont typeface="Arial" panose="020B0604020202020204" pitchFamily="34" charset="0"/>
              <a:buChar char="•"/>
              <a:defRPr sz="19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图中的矩形代表模式， 而矩形之间的边代表模式之间的转换。 通过按下边上的字符， 我们就可以实现模式之间的转换了。</a:t>
            </a:r>
          </a:p>
        </p:txBody>
      </p:sp>
    </p:spTree>
    <p:extLst>
      <p:ext uri="{BB962C8B-B14F-4D97-AF65-F5344CB8AC3E}">
        <p14:creationId xmlns:p14="http://schemas.microsoft.com/office/powerpoint/2010/main" val="203820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78c8f87c-62e1-4241-a275-173841f12d59"/>
</p:tagLst>
</file>

<file path=ppt/theme/theme1.xml><?xml version="1.0" encoding="utf-8"?>
<a:theme xmlns:a="http://schemas.openxmlformats.org/drawingml/2006/main" name="自定义设计方案">
  <a:themeElements>
    <a:clrScheme name="SJTU-2021">
      <a:dk1>
        <a:srgbClr val="000000"/>
      </a:dk1>
      <a:lt1>
        <a:srgbClr val="FFFFFF"/>
      </a:lt1>
      <a:dk2>
        <a:srgbClr val="C8161E"/>
      </a:dk2>
      <a:lt2>
        <a:srgbClr val="DBDBDB"/>
      </a:lt2>
      <a:accent1>
        <a:srgbClr val="0051EB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鸿蒙">
      <a:majorFont>
        <a:latin typeface="Segoe UI"/>
        <a:ea typeface="HarmonyOS Sans SC Black"/>
        <a:cs typeface=""/>
      </a:majorFont>
      <a:minorFont>
        <a:latin typeface="Segoe UI"/>
        <a:ea typeface="HarmonyOS Sans S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ysClr val="window" lastClr="FFFFFF"/>
        </a:solidFill>
        <a:ln w="12700" cap="flat" cmpd="sng" algn="ctr">
          <a:noFill/>
          <a:prstDash val="solid"/>
          <a:miter lim="800000"/>
        </a:ln>
        <a:effectLst/>
      </a:spPr>
      <a:bodyPr rtlCol="0" anchor="ctr"/>
      <a:lstStyle>
        <a:defPPr algn="just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演示文稿1" id="{58207EA5-DF65-41EA-AC31-C4A3CCF3DB63}" vid="{ECDA9F49-FF6D-42F4-A480-1F82BD0E4C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4286</TotalTime>
  <Words>1131</Words>
  <Application>Microsoft Office PowerPoint</Application>
  <PresentationFormat>宽屏</PresentationFormat>
  <Paragraphs>141</Paragraphs>
  <Slides>24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-apple-system</vt:lpstr>
      <vt:lpstr>等线</vt:lpstr>
      <vt:lpstr>Arial</vt:lpstr>
      <vt:lpstr>Segoe UI</vt:lpstr>
      <vt:lpstr>自定义设计方案</vt:lpstr>
      <vt:lpstr>Minivim</vt:lpstr>
      <vt:lpstr>PowerPoint 演示文稿</vt:lpstr>
      <vt:lpstr>Introduction to Vim</vt:lpstr>
      <vt:lpstr>Introduction to Vim</vt:lpstr>
      <vt:lpstr>Multiple Modes in Vim</vt:lpstr>
      <vt:lpstr>About the project</vt:lpstr>
      <vt:lpstr>PowerPoint 演示文稿</vt:lpstr>
      <vt:lpstr>Basic</vt:lpstr>
      <vt:lpstr>Multiple Modes</vt:lpstr>
      <vt:lpstr>Extensions</vt:lpstr>
      <vt:lpstr>Environment</vt:lpstr>
      <vt:lpstr>Environment</vt:lpstr>
      <vt:lpstr>Ncurses and CMake</vt:lpstr>
      <vt:lpstr>PowerPoint 演示文稿</vt:lpstr>
      <vt:lpstr>Ncurses</vt:lpstr>
      <vt:lpstr>Project layout</vt:lpstr>
      <vt:lpstr>CMake</vt:lpstr>
      <vt:lpstr>Grade</vt:lpstr>
      <vt:lpstr>Grade</vt:lpstr>
      <vt:lpstr>Detail &amp; Help</vt:lpstr>
      <vt:lpstr>Some Help</vt:lpstr>
      <vt:lpstr>Ask what</vt:lpstr>
      <vt:lpstr>Some Advice</vt:lpstr>
      <vt:lpstr>PowerPoint 演示文稿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李一</dc:creator>
  <cp:lastModifiedBy>宸 梁</cp:lastModifiedBy>
  <cp:revision>680</cp:revision>
  <cp:lastPrinted>2017-10-17T16:00:00Z</cp:lastPrinted>
  <dcterms:created xsi:type="dcterms:W3CDTF">2017-10-17T16:00:00Z</dcterms:created>
  <dcterms:modified xsi:type="dcterms:W3CDTF">2024-10-08T01:31:51Z</dcterms:modified>
  <cp:category>work report</cp:category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a173570b-f82c-4049-95f2-66cf58a73903</vt:lpwstr>
  </property>
</Properties>
</file>

<file path=docProps/thumbnail.jpeg>
</file>